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j66cdfz9Eza1fI3U8sPyH/tqvT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C377CB-F82B-4238-A4C4-68D6A0C28A9F}">
  <a:tblStyle styleId="{28C377CB-F82B-4238-A4C4-68D6A0C28A9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09c584c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309c584c9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219917ab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1219917abe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219917ab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1219917abe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3a21dd7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13a21dd73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a21dd73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a21dd73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3a21dd7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13a21dd737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09c584c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309c584c9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09c584c9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309c584c9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09c584c9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309c584c9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09c584c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309c584c9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219917a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1219917a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09c584c9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309c584c9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09c584c9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309c584c9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3a21dd73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13a21dd73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09c584c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309c584c9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09c584c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309c584c9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19917ab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1219917abe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11219917c31_2_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g11219917c31_2_7"/>
          <p:cNvGrpSpPr/>
          <p:nvPr/>
        </p:nvGrpSpPr>
        <p:grpSpPr>
          <a:xfrm>
            <a:off x="830392" y="1191256"/>
            <a:ext cx="745763" cy="45826"/>
            <a:chOff x="4580561" y="2589004"/>
            <a:chExt cx="1064464" cy="25200"/>
          </a:xfrm>
        </p:grpSpPr>
        <p:sp>
          <p:nvSpPr>
            <p:cNvPr id="12" name="Google Shape;12;g11219917c31_2_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1219917c31_2_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g11219917c31_2_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g11219917c31_2_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g11219917c31_2_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g11219917c31_2_5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g11219917c31_2_59"/>
          <p:cNvGrpSpPr/>
          <p:nvPr/>
        </p:nvGrpSpPr>
        <p:grpSpPr>
          <a:xfrm>
            <a:off x="830392" y="1191256"/>
            <a:ext cx="745763" cy="45826"/>
            <a:chOff x="4580561" y="2589004"/>
            <a:chExt cx="1064464" cy="25200"/>
          </a:xfrm>
        </p:grpSpPr>
        <p:sp>
          <p:nvSpPr>
            <p:cNvPr id="72" name="Google Shape;72;g11219917c31_2_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11219917c31_2_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g11219917c31_2_5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5" name="Google Shape;75;g11219917c31_2_5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6" name="Google Shape;76;g11219917c31_2_5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7" name="Google Shape;77;g11219917c31_2_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g11219917c31_2_6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80" name="Google Shape;80;g11219917c31_2_6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1" name="Shape 81"/>
        <p:cNvGrpSpPr/>
        <p:nvPr/>
      </p:nvGrpSpPr>
      <p:grpSpPr>
        <a:xfrm>
          <a:off x="0" y="0"/>
          <a:ext cx="0" cy="0"/>
          <a:chOff x="0" y="0"/>
          <a:chExt cx="0" cy="0"/>
        </a:xfrm>
      </p:grpSpPr>
      <p:grpSp>
        <p:nvGrpSpPr>
          <p:cNvPr id="82" name="Google Shape;82;g11219917c31_2_71"/>
          <p:cNvGrpSpPr/>
          <p:nvPr/>
        </p:nvGrpSpPr>
        <p:grpSpPr>
          <a:xfrm>
            <a:off x="830392" y="4169130"/>
            <a:ext cx="745763" cy="45826"/>
            <a:chOff x="4580561" y="2589004"/>
            <a:chExt cx="1064464" cy="25200"/>
          </a:xfrm>
        </p:grpSpPr>
        <p:sp>
          <p:nvSpPr>
            <p:cNvPr id="83" name="Google Shape;83;g11219917c31_2_7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1219917c31_2_7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g11219917c31_2_7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6" name="Google Shape;86;g11219917c31_2_7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7" name="Google Shape;87;g11219917c31_2_7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g11219917c31_2_8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g11219917c31_2_8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20" name="Google Shape;20;g11219917c31_2_8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g11219917c31_2_8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g11219917c31_2_8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888888"/>
              </a:buClr>
              <a:buSzPts val="900"/>
              <a:buFont typeface="Calibri"/>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1219917c31_2_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g11219917c31_2_21"/>
          <p:cNvGrpSpPr/>
          <p:nvPr/>
        </p:nvGrpSpPr>
        <p:grpSpPr>
          <a:xfrm>
            <a:off x="830392" y="1191256"/>
            <a:ext cx="745763" cy="45826"/>
            <a:chOff x="4580561" y="2589004"/>
            <a:chExt cx="1064464" cy="25200"/>
          </a:xfrm>
        </p:grpSpPr>
        <p:sp>
          <p:nvSpPr>
            <p:cNvPr id="26" name="Google Shape;26;g11219917c31_2_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11219917c31_2_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g11219917c31_2_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 name="Google Shape;29;g11219917c31_2_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 name="Google Shape;30;g11219917c31_2_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g11219917c31_2_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g11219917c31_2_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g11219917c31_2_38"/>
          <p:cNvGrpSpPr/>
          <p:nvPr/>
        </p:nvGrpSpPr>
        <p:grpSpPr>
          <a:xfrm>
            <a:off x="830392" y="1191256"/>
            <a:ext cx="745763" cy="45826"/>
            <a:chOff x="4580561" y="2589004"/>
            <a:chExt cx="1064464" cy="25200"/>
          </a:xfrm>
        </p:grpSpPr>
        <p:sp>
          <p:nvSpPr>
            <p:cNvPr id="36" name="Google Shape;36;g11219917c31_2_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11219917c31_2_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g11219917c31_2_3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9" name="Google Shape;39;g11219917c31_2_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grpSp>
        <p:nvGrpSpPr>
          <p:cNvPr id="41" name="Google Shape;41;g11219917c31_2_15"/>
          <p:cNvGrpSpPr/>
          <p:nvPr/>
        </p:nvGrpSpPr>
        <p:grpSpPr>
          <a:xfrm>
            <a:off x="830392" y="1191256"/>
            <a:ext cx="745763" cy="45826"/>
            <a:chOff x="4580561" y="2589004"/>
            <a:chExt cx="1064464" cy="25200"/>
          </a:xfrm>
        </p:grpSpPr>
        <p:sp>
          <p:nvSpPr>
            <p:cNvPr id="42" name="Google Shape;42;g11219917c31_2_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1219917c31_2_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g11219917c31_2_1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5" name="Google Shape;45;g11219917c31_2_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g11219917c31_2_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g11219917c31_2_29"/>
          <p:cNvGrpSpPr/>
          <p:nvPr/>
        </p:nvGrpSpPr>
        <p:grpSpPr>
          <a:xfrm>
            <a:off x="830392" y="1191256"/>
            <a:ext cx="745763" cy="45826"/>
            <a:chOff x="4580561" y="2589004"/>
            <a:chExt cx="1064464" cy="25200"/>
          </a:xfrm>
        </p:grpSpPr>
        <p:sp>
          <p:nvSpPr>
            <p:cNvPr id="49" name="Google Shape;49;g11219917c31_2_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11219917c31_2_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g11219917c31_2_2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2" name="Google Shape;52;g11219917c31_2_2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3" name="Google Shape;53;g11219917c31_2_2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g11219917c31_2_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g11219917c31_2_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g11219917c31_2_45"/>
          <p:cNvGrpSpPr/>
          <p:nvPr/>
        </p:nvGrpSpPr>
        <p:grpSpPr>
          <a:xfrm>
            <a:off x="830392" y="1191256"/>
            <a:ext cx="745763" cy="45826"/>
            <a:chOff x="4580561" y="2589004"/>
            <a:chExt cx="1064464" cy="25200"/>
          </a:xfrm>
        </p:grpSpPr>
        <p:sp>
          <p:nvSpPr>
            <p:cNvPr id="58" name="Google Shape;58;g11219917c31_2_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1219917c31_2_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g11219917c31_2_4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1" name="Google Shape;61;g11219917c31_2_4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g11219917c31_2_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3" name="Shape 63"/>
        <p:cNvGrpSpPr/>
        <p:nvPr/>
      </p:nvGrpSpPr>
      <p:grpSpPr>
        <a:xfrm>
          <a:off x="0" y="0"/>
          <a:ext cx="0" cy="0"/>
          <a:chOff x="0" y="0"/>
          <a:chExt cx="0" cy="0"/>
        </a:xfrm>
      </p:grpSpPr>
      <p:grpSp>
        <p:nvGrpSpPr>
          <p:cNvPr id="64" name="Google Shape;64;g11219917c31_2_53"/>
          <p:cNvGrpSpPr/>
          <p:nvPr/>
        </p:nvGrpSpPr>
        <p:grpSpPr>
          <a:xfrm>
            <a:off x="830392" y="4169130"/>
            <a:ext cx="745763" cy="45826"/>
            <a:chOff x="4580561" y="2589004"/>
            <a:chExt cx="1064464" cy="25200"/>
          </a:xfrm>
        </p:grpSpPr>
        <p:sp>
          <p:nvSpPr>
            <p:cNvPr id="65" name="Google Shape;65;g11219917c31_2_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11219917c31_2_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g11219917c31_2_5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8" name="Google Shape;68;g11219917c31_2_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11219917c31_2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g11219917c31_2_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g11219917c31_2_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510450" y="1046872"/>
            <a:ext cx="8123100" cy="2031162"/>
          </a:xfrm>
          <a:prstGeom prst="rect">
            <a:avLst/>
          </a:prstGeom>
          <a:noFill/>
          <a:ln>
            <a:noFill/>
          </a:ln>
        </p:spPr>
        <p:txBody>
          <a:bodyPr anchorCtr="0" anchor="b" bIns="91425" lIns="91425" spcFirstLastPara="1" rIns="91425" wrap="square" tIns="91425">
            <a:noAutofit/>
          </a:bodyPr>
          <a:lstStyle/>
          <a:p>
            <a:pPr indent="-12065" lvl="0" marL="12065" marR="5080" rtl="0" algn="ctr">
              <a:lnSpc>
                <a:spcPct val="90000"/>
              </a:lnSpc>
              <a:spcBef>
                <a:spcPts val="0"/>
              </a:spcBef>
              <a:spcAft>
                <a:spcPts val="0"/>
              </a:spcAft>
              <a:buClr>
                <a:schemeClr val="dk1"/>
              </a:buClr>
              <a:buSzPts val="1800"/>
              <a:buFont typeface="Roboto"/>
              <a:buNone/>
            </a:pPr>
            <a:br>
              <a:rPr b="0" i="0" lang="en" sz="1800" u="none" strike="noStrike">
                <a:latin typeface="Roboto"/>
                <a:ea typeface="Roboto"/>
                <a:cs typeface="Roboto"/>
                <a:sym typeface="Roboto"/>
              </a:rPr>
            </a:br>
            <a:br>
              <a:rPr b="0" i="0" lang="en" sz="1800" u="none" strike="noStrike">
                <a:latin typeface="Roboto"/>
                <a:ea typeface="Roboto"/>
                <a:cs typeface="Roboto"/>
                <a:sym typeface="Roboto"/>
              </a:rPr>
            </a:br>
            <a:br>
              <a:rPr b="0" i="0" lang="en" sz="1800" u="none" strike="noStrike">
                <a:latin typeface="Roboto"/>
                <a:ea typeface="Roboto"/>
                <a:cs typeface="Roboto"/>
                <a:sym typeface="Roboto"/>
              </a:rPr>
            </a:br>
            <a:br>
              <a:rPr b="0" i="0" lang="en" sz="1800" u="none" strike="noStrike">
                <a:latin typeface="Roboto"/>
                <a:ea typeface="Roboto"/>
                <a:cs typeface="Roboto"/>
                <a:sym typeface="Roboto"/>
              </a:rPr>
            </a:br>
            <a:br>
              <a:rPr b="0" i="0" lang="en" sz="1800" u="none" strike="noStrike">
                <a:latin typeface="Roboto"/>
                <a:ea typeface="Roboto"/>
                <a:cs typeface="Roboto"/>
                <a:sym typeface="Roboto"/>
              </a:rPr>
            </a:br>
            <a:br>
              <a:rPr b="0" i="0" lang="en" sz="1800" u="none" strike="noStrike">
                <a:latin typeface="Roboto"/>
                <a:ea typeface="Roboto"/>
                <a:cs typeface="Roboto"/>
                <a:sym typeface="Roboto"/>
              </a:rPr>
            </a:br>
            <a:r>
              <a:rPr b="0" i="0" lang="en" sz="1200" u="none" strike="noStrike">
                <a:latin typeface="Roboto"/>
                <a:ea typeface="Roboto"/>
                <a:cs typeface="Roboto"/>
                <a:sym typeface="Roboto"/>
              </a:rPr>
              <a:t>Faculty of Engineering  &amp; Technology</a:t>
            </a:r>
            <a:br>
              <a:rPr b="0" lang="en" sz="900"/>
            </a:br>
            <a:br>
              <a:rPr lang="en" sz="900"/>
            </a:br>
            <a:br>
              <a:rPr lang="en" sz="2000">
                <a:latin typeface="Calibri"/>
                <a:ea typeface="Calibri"/>
                <a:cs typeface="Calibri"/>
                <a:sym typeface="Calibri"/>
              </a:rPr>
            </a:br>
            <a:br>
              <a:rPr lang="en" sz="2000">
                <a:latin typeface="Calibri"/>
                <a:ea typeface="Calibri"/>
                <a:cs typeface="Calibri"/>
                <a:sym typeface="Calibri"/>
              </a:rPr>
            </a:br>
            <a:r>
              <a:rPr lang="en" sz="2000">
                <a:latin typeface="Calibri"/>
                <a:ea typeface="Calibri"/>
                <a:cs typeface="Calibri"/>
                <a:sym typeface="Calibri"/>
              </a:rPr>
              <a:t>CAPSTONE PROJECT END-TERM EVALUATION</a:t>
            </a:r>
            <a:endParaRPr sz="2000">
              <a:latin typeface="Calibri"/>
              <a:ea typeface="Calibri"/>
              <a:cs typeface="Calibri"/>
              <a:sym typeface="Calibri"/>
            </a:endParaRPr>
          </a:p>
          <a:p>
            <a:pPr indent="0" lvl="0" marL="0" rtl="0" algn="ctr">
              <a:lnSpc>
                <a:spcPct val="107916"/>
              </a:lnSpc>
              <a:spcBef>
                <a:spcPts val="2400"/>
              </a:spcBef>
              <a:spcAft>
                <a:spcPts val="600"/>
              </a:spcAft>
              <a:buClr>
                <a:schemeClr val="dk1"/>
              </a:buClr>
              <a:buSzPts val="2000"/>
              <a:buFont typeface="Calibri"/>
              <a:buNone/>
            </a:pPr>
            <a:r>
              <a:rPr b="1" lang="en" sz="2000" u="sng">
                <a:latin typeface="Calibri"/>
                <a:ea typeface="Calibri"/>
                <a:cs typeface="Calibri"/>
                <a:sym typeface="Calibri"/>
              </a:rPr>
              <a:t>SPYHUB- Multiple techniques to detect Copy-Move Image Forgery</a:t>
            </a:r>
            <a:br>
              <a:rPr b="1" lang="en" sz="2000" u="sng">
                <a:latin typeface="Calibri"/>
                <a:ea typeface="Calibri"/>
                <a:cs typeface="Calibri"/>
                <a:sym typeface="Calibri"/>
              </a:rPr>
            </a:br>
            <a:r>
              <a:rPr b="1" lang="en" sz="2000" u="sng">
                <a:latin typeface="Calibri"/>
                <a:ea typeface="Calibri"/>
                <a:cs typeface="Calibri"/>
                <a:sym typeface="Calibri"/>
              </a:rPr>
              <a:t> </a:t>
            </a:r>
            <a:br>
              <a:rPr b="1" lang="en" sz="2000" u="sng">
                <a:latin typeface="Calibri"/>
                <a:ea typeface="Calibri"/>
                <a:cs typeface="Calibri"/>
                <a:sym typeface="Calibri"/>
              </a:rPr>
            </a:br>
            <a:r>
              <a:rPr b="0" i="0" lang="en" sz="1400" u="none" strike="noStrike">
                <a:latin typeface="Roboto"/>
                <a:ea typeface="Roboto"/>
                <a:cs typeface="Roboto"/>
                <a:sym typeface="Roboto"/>
              </a:rPr>
              <a:t>Project Guide - Prof. Sajeeda  Shikalgar</a:t>
            </a:r>
            <a:endParaRPr sz="1400">
              <a:latin typeface="Calibri"/>
              <a:ea typeface="Calibri"/>
              <a:cs typeface="Calibri"/>
              <a:sym typeface="Calibri"/>
            </a:endParaRPr>
          </a:p>
        </p:txBody>
      </p:sp>
      <p:pic>
        <p:nvPicPr>
          <p:cNvPr id="93" name="Google Shape;93;p1"/>
          <p:cNvPicPr preferRelativeResize="0"/>
          <p:nvPr/>
        </p:nvPicPr>
        <p:blipFill rotWithShape="1">
          <a:blip r:embed="rId3">
            <a:alphaModFix/>
          </a:blip>
          <a:srcRect b="0" l="0" r="0" t="0"/>
          <a:stretch/>
        </p:blipFill>
        <p:spPr>
          <a:xfrm>
            <a:off x="5965033" y="204900"/>
            <a:ext cx="971548" cy="819148"/>
          </a:xfrm>
          <a:prstGeom prst="rect">
            <a:avLst/>
          </a:prstGeom>
          <a:noFill/>
          <a:ln>
            <a:noFill/>
          </a:ln>
        </p:spPr>
      </p:pic>
      <p:sp>
        <p:nvSpPr>
          <p:cNvPr id="94" name="Google Shape;94;p1"/>
          <p:cNvSpPr/>
          <p:nvPr/>
        </p:nvSpPr>
        <p:spPr>
          <a:xfrm>
            <a:off x="2410401" y="257222"/>
            <a:ext cx="768568" cy="8191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cxnSp>
        <p:nvCxnSpPr>
          <p:cNvPr id="95" name="Google Shape;95;p1"/>
          <p:cNvCxnSpPr/>
          <p:nvPr/>
        </p:nvCxnSpPr>
        <p:spPr>
          <a:xfrm>
            <a:off x="157163" y="135731"/>
            <a:ext cx="0" cy="4872038"/>
          </a:xfrm>
          <a:prstGeom prst="straightConnector1">
            <a:avLst/>
          </a:prstGeom>
          <a:noFill/>
          <a:ln cap="flat" cmpd="sng" w="9525">
            <a:solidFill>
              <a:schemeClr val="dk1"/>
            </a:solidFill>
            <a:prstDash val="solid"/>
            <a:miter lim="800000"/>
            <a:headEnd len="sm" w="sm" type="none"/>
            <a:tailEnd len="sm" w="sm" type="none"/>
          </a:ln>
        </p:spPr>
      </p:cxnSp>
      <p:cxnSp>
        <p:nvCxnSpPr>
          <p:cNvPr id="96" name="Google Shape;96;p1"/>
          <p:cNvCxnSpPr/>
          <p:nvPr/>
        </p:nvCxnSpPr>
        <p:spPr>
          <a:xfrm>
            <a:off x="157163" y="135731"/>
            <a:ext cx="8851106" cy="0"/>
          </a:xfrm>
          <a:prstGeom prst="straightConnector1">
            <a:avLst/>
          </a:prstGeom>
          <a:noFill/>
          <a:ln cap="flat" cmpd="sng" w="9525">
            <a:solidFill>
              <a:schemeClr val="accent1"/>
            </a:solidFill>
            <a:prstDash val="solid"/>
            <a:miter lim="800000"/>
            <a:headEnd len="sm" w="sm" type="none"/>
            <a:tailEnd len="sm" w="sm" type="none"/>
          </a:ln>
        </p:spPr>
      </p:cxnSp>
      <p:cxnSp>
        <p:nvCxnSpPr>
          <p:cNvPr id="97" name="Google Shape;97;p1"/>
          <p:cNvCxnSpPr/>
          <p:nvPr/>
        </p:nvCxnSpPr>
        <p:spPr>
          <a:xfrm>
            <a:off x="157163" y="5007769"/>
            <a:ext cx="8851106" cy="0"/>
          </a:xfrm>
          <a:prstGeom prst="straightConnector1">
            <a:avLst/>
          </a:prstGeom>
          <a:noFill/>
          <a:ln cap="flat" cmpd="sng" w="9525">
            <a:solidFill>
              <a:schemeClr val="dk1"/>
            </a:solidFill>
            <a:prstDash val="solid"/>
            <a:miter lim="800000"/>
            <a:headEnd len="sm" w="sm" type="none"/>
            <a:tailEnd len="sm" w="sm" type="none"/>
          </a:ln>
        </p:spPr>
      </p:cxnSp>
      <p:cxnSp>
        <p:nvCxnSpPr>
          <p:cNvPr id="98" name="Google Shape;98;p1"/>
          <p:cNvCxnSpPr/>
          <p:nvPr/>
        </p:nvCxnSpPr>
        <p:spPr>
          <a:xfrm>
            <a:off x="9008269" y="135731"/>
            <a:ext cx="0" cy="4872038"/>
          </a:xfrm>
          <a:prstGeom prst="straightConnector1">
            <a:avLst/>
          </a:prstGeom>
          <a:noFill/>
          <a:ln cap="flat" cmpd="sng" w="9525">
            <a:solidFill>
              <a:schemeClr val="dk1"/>
            </a:solidFill>
            <a:prstDash val="solid"/>
            <a:miter lim="800000"/>
            <a:headEnd len="sm" w="sm" type="none"/>
            <a:tailEnd len="sm" w="sm" type="none"/>
          </a:ln>
        </p:spPr>
      </p:cxnSp>
      <p:sp>
        <p:nvSpPr>
          <p:cNvPr id="99" name="Google Shape;99;p1"/>
          <p:cNvSpPr txBox="1"/>
          <p:nvPr/>
        </p:nvSpPr>
        <p:spPr>
          <a:xfrm>
            <a:off x="510450" y="3278125"/>
            <a:ext cx="31107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Group : B37</a:t>
            </a:r>
            <a:endParaRPr b="0" i="0" sz="14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Aditya Dhenge(1032180067)</a:t>
            </a:r>
            <a:endParaRPr b="0" i="0" sz="14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Palak Mallawat (1032181231)</a:t>
            </a:r>
            <a:endParaRPr b="0" i="0" sz="14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Rashi Madnani (1032181247)</a:t>
            </a:r>
            <a:endParaRPr b="0" i="0" sz="1400" u="none" cap="none" strike="noStrike">
              <a:solidFill>
                <a:srgbClr val="3876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Dhanashree Lodhe (1032181251)</a:t>
            </a:r>
            <a:endParaRPr b="0" i="0" sz="1400" u="none" cap="none" strike="noStrike">
              <a:solidFill>
                <a:srgbClr val="38761D"/>
              </a:solidFill>
              <a:latin typeface="Lato"/>
              <a:ea typeface="Lato"/>
              <a:cs typeface="Lato"/>
              <a:sym typeface="Lato"/>
            </a:endParaRPr>
          </a:p>
        </p:txBody>
      </p:sp>
      <p:sp>
        <p:nvSpPr>
          <p:cNvPr id="100" name="Google Shape;100;p1"/>
          <p:cNvSpPr txBox="1"/>
          <p:nvPr/>
        </p:nvSpPr>
        <p:spPr>
          <a:xfrm>
            <a:off x="4928625" y="3677400"/>
            <a:ext cx="3823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Lato"/>
                <a:ea typeface="Lato"/>
                <a:cs typeface="Lato"/>
                <a:sym typeface="Lato"/>
              </a:rPr>
              <a:t>Number of Online Meetings: Every Tuesday</a:t>
            </a:r>
            <a:br>
              <a:rPr b="0" i="0" lang="en" sz="1400" u="none" cap="none" strike="noStrike">
                <a:solidFill>
                  <a:srgbClr val="38761D"/>
                </a:solidFill>
                <a:latin typeface="Lato"/>
                <a:ea typeface="Lato"/>
                <a:cs typeface="Lato"/>
                <a:sym typeface="Lato"/>
              </a:rPr>
            </a:br>
            <a:r>
              <a:rPr b="0" i="0" lang="en" sz="1400" u="none" cap="none" strike="noStrike">
                <a:solidFill>
                  <a:srgbClr val="38761D"/>
                </a:solidFill>
                <a:latin typeface="Lato"/>
                <a:ea typeface="Lato"/>
                <a:cs typeface="Lato"/>
                <a:sym typeface="Lato"/>
              </a:rPr>
              <a:t>Slides approved by the guide: Yes.</a:t>
            </a:r>
            <a:endParaRPr b="0" i="0" sz="1400" u="none" cap="none" strike="noStrike">
              <a:solidFill>
                <a:srgbClr val="38761D"/>
              </a:solidFill>
              <a:latin typeface="Lato"/>
              <a:ea typeface="Lato"/>
              <a:cs typeface="Lato"/>
              <a:sym typeface="Lato"/>
            </a:endParaRPr>
          </a:p>
        </p:txBody>
      </p:sp>
      <p:sp>
        <p:nvSpPr>
          <p:cNvPr id="101" name="Google Shape;101;p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309c584c96_0_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a:t>
            </a:r>
            <a:endParaRPr/>
          </a:p>
        </p:txBody>
      </p:sp>
      <p:sp>
        <p:nvSpPr>
          <p:cNvPr id="169" name="Google Shape;169;g1309c584c96_0_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200000"/>
              </a:lnSpc>
              <a:spcBef>
                <a:spcPts val="0"/>
              </a:spcBef>
              <a:spcAft>
                <a:spcPts val="0"/>
              </a:spcAft>
              <a:buSzPts val="1300"/>
              <a:buChar char="●"/>
            </a:pPr>
            <a:r>
              <a:rPr lang="en"/>
              <a:t>The detection of image manipulation is very important because an image can be used as legal evidence, in forensics investigations, Health care, legal documents, Journalism to spread fear and in many other fields. </a:t>
            </a:r>
            <a:endParaRPr/>
          </a:p>
          <a:p>
            <a:pPr indent="-311150" lvl="0" marL="457200" rtl="0" algn="l">
              <a:lnSpc>
                <a:spcPct val="200000"/>
              </a:lnSpc>
              <a:spcBef>
                <a:spcPts val="0"/>
              </a:spcBef>
              <a:spcAft>
                <a:spcPts val="0"/>
              </a:spcAft>
              <a:buSzPts val="1300"/>
              <a:buChar char="●"/>
            </a:pPr>
            <a:r>
              <a:rPr lang="en"/>
              <a:t>The pixel-based image forgery detection aims to verify the authenticity of digital images without any prior knowledge of the original image. </a:t>
            </a:r>
            <a:endParaRPr/>
          </a:p>
          <a:p>
            <a:pPr indent="0" lvl="0" marL="0" rtl="0" algn="l">
              <a:lnSpc>
                <a:spcPct val="115000"/>
              </a:lnSpc>
              <a:spcBef>
                <a:spcPts val="0"/>
              </a:spcBef>
              <a:spcAft>
                <a:spcPts val="0"/>
              </a:spcAft>
              <a:buSzPts val="1300"/>
              <a:buNone/>
            </a:pPr>
            <a:r>
              <a:t/>
            </a:r>
            <a:endParaRPr/>
          </a:p>
        </p:txBody>
      </p:sp>
      <p:sp>
        <p:nvSpPr>
          <p:cNvPr id="170" name="Google Shape;170;g1309c584c96_0_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1219917abe_1_2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Low level design</a:t>
            </a:r>
            <a:endParaRPr/>
          </a:p>
        </p:txBody>
      </p:sp>
      <p:pic>
        <p:nvPicPr>
          <p:cNvPr id="176" name="Google Shape;176;g11219917abe_1_26"/>
          <p:cNvPicPr preferRelativeResize="0"/>
          <p:nvPr/>
        </p:nvPicPr>
        <p:blipFill rotWithShape="1">
          <a:blip r:embed="rId3">
            <a:alphaModFix/>
          </a:blip>
          <a:srcRect b="0" l="0" r="0" t="0"/>
          <a:stretch/>
        </p:blipFill>
        <p:spPr>
          <a:xfrm>
            <a:off x="1595438" y="1975672"/>
            <a:ext cx="5953126" cy="1706939"/>
          </a:xfrm>
          <a:prstGeom prst="rect">
            <a:avLst/>
          </a:prstGeom>
          <a:noFill/>
          <a:ln>
            <a:noFill/>
          </a:ln>
        </p:spPr>
      </p:pic>
      <p:pic>
        <p:nvPicPr>
          <p:cNvPr id="177" name="Google Shape;177;g11219917abe_1_26"/>
          <p:cNvPicPr preferRelativeResize="0"/>
          <p:nvPr/>
        </p:nvPicPr>
        <p:blipFill rotWithShape="1">
          <a:blip r:embed="rId4">
            <a:alphaModFix/>
          </a:blip>
          <a:srcRect b="0" l="0" r="0" t="0"/>
          <a:stretch/>
        </p:blipFill>
        <p:spPr>
          <a:xfrm>
            <a:off x="8172458" y="0"/>
            <a:ext cx="971548" cy="819148"/>
          </a:xfrm>
          <a:prstGeom prst="rect">
            <a:avLst/>
          </a:prstGeom>
          <a:noFill/>
          <a:ln>
            <a:noFill/>
          </a:ln>
        </p:spPr>
      </p:pic>
      <p:sp>
        <p:nvSpPr>
          <p:cNvPr id="178" name="Google Shape;178;g11219917abe_1_26"/>
          <p:cNvSpPr txBox="1"/>
          <p:nvPr/>
        </p:nvSpPr>
        <p:spPr>
          <a:xfrm>
            <a:off x="810950" y="499900"/>
            <a:ext cx="5365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SYSTEM ARCHITECTURE</a:t>
            </a:r>
            <a:endParaRPr b="1" i="0" sz="2200" u="none" cap="none" strike="noStrike">
              <a:solidFill>
                <a:srgbClr val="000000"/>
              </a:solidFill>
              <a:latin typeface="Lato"/>
              <a:ea typeface="Lato"/>
              <a:cs typeface="Lato"/>
              <a:sym typeface="Lato"/>
            </a:endParaRPr>
          </a:p>
        </p:txBody>
      </p:sp>
      <p:sp>
        <p:nvSpPr>
          <p:cNvPr id="179" name="Google Shape;179;g11219917abe_1_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1219917abe_1_12"/>
          <p:cNvSpPr txBox="1"/>
          <p:nvPr>
            <p:ph type="title"/>
          </p:nvPr>
        </p:nvSpPr>
        <p:spPr>
          <a:xfrm>
            <a:off x="238700" y="2074650"/>
            <a:ext cx="3205200" cy="99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High level design</a:t>
            </a:r>
            <a:endParaRPr/>
          </a:p>
        </p:txBody>
      </p:sp>
      <p:pic>
        <p:nvPicPr>
          <p:cNvPr id="185" name="Google Shape;185;g11219917abe_1_12"/>
          <p:cNvPicPr preferRelativeResize="0"/>
          <p:nvPr/>
        </p:nvPicPr>
        <p:blipFill rotWithShape="1">
          <a:blip r:embed="rId3">
            <a:alphaModFix/>
          </a:blip>
          <a:srcRect b="0" l="0" r="0" t="0"/>
          <a:stretch/>
        </p:blipFill>
        <p:spPr>
          <a:xfrm>
            <a:off x="3991350" y="318275"/>
            <a:ext cx="4663450" cy="4506950"/>
          </a:xfrm>
          <a:prstGeom prst="rect">
            <a:avLst/>
          </a:prstGeom>
          <a:noFill/>
          <a:ln>
            <a:noFill/>
          </a:ln>
        </p:spPr>
      </p:pic>
      <p:pic>
        <p:nvPicPr>
          <p:cNvPr id="186" name="Google Shape;186;g11219917abe_1_12"/>
          <p:cNvPicPr preferRelativeResize="0"/>
          <p:nvPr/>
        </p:nvPicPr>
        <p:blipFill rotWithShape="1">
          <a:blip r:embed="rId4">
            <a:alphaModFix/>
          </a:blip>
          <a:srcRect b="0" l="0" r="0" t="0"/>
          <a:stretch/>
        </p:blipFill>
        <p:spPr>
          <a:xfrm>
            <a:off x="8" y="0"/>
            <a:ext cx="971548" cy="819148"/>
          </a:xfrm>
          <a:prstGeom prst="rect">
            <a:avLst/>
          </a:prstGeom>
          <a:noFill/>
          <a:ln>
            <a:noFill/>
          </a:ln>
        </p:spPr>
      </p:pic>
      <p:sp>
        <p:nvSpPr>
          <p:cNvPr id="187" name="Google Shape;187;g11219917abe_1_12"/>
          <p:cNvSpPr txBox="1"/>
          <p:nvPr/>
        </p:nvSpPr>
        <p:spPr>
          <a:xfrm>
            <a:off x="238700" y="1399725"/>
            <a:ext cx="5365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Lato"/>
                <a:ea typeface="Lato"/>
                <a:cs typeface="Lato"/>
                <a:sym typeface="Lato"/>
              </a:rPr>
              <a:t>SYSTEM ARCHITECTURE</a:t>
            </a:r>
            <a:endParaRPr b="1" i="0" sz="2200" u="none" cap="none" strike="noStrike">
              <a:solidFill>
                <a:srgbClr val="000000"/>
              </a:solidFill>
              <a:latin typeface="Lato"/>
              <a:ea typeface="Lato"/>
              <a:cs typeface="Lato"/>
              <a:sym typeface="Lato"/>
            </a:endParaRPr>
          </a:p>
        </p:txBody>
      </p:sp>
      <p:sp>
        <p:nvSpPr>
          <p:cNvPr id="188" name="Google Shape;188;g11219917abe_1_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113a21dd737_0_22"/>
          <p:cNvPicPr preferRelativeResize="0"/>
          <p:nvPr/>
        </p:nvPicPr>
        <p:blipFill rotWithShape="1">
          <a:blip r:embed="rId3">
            <a:alphaModFix/>
          </a:blip>
          <a:srcRect b="3312" l="3118" r="2666" t="3314"/>
          <a:stretch/>
        </p:blipFill>
        <p:spPr>
          <a:xfrm>
            <a:off x="2348763" y="1217629"/>
            <a:ext cx="4446475" cy="3692600"/>
          </a:xfrm>
          <a:prstGeom prst="rect">
            <a:avLst/>
          </a:prstGeom>
          <a:noFill/>
          <a:ln>
            <a:noFill/>
          </a:ln>
        </p:spPr>
      </p:pic>
      <p:sp>
        <p:nvSpPr>
          <p:cNvPr id="194" name="Google Shape;194;g113a21dd737_0_22"/>
          <p:cNvSpPr txBox="1"/>
          <p:nvPr/>
        </p:nvSpPr>
        <p:spPr>
          <a:xfrm>
            <a:off x="2266250" y="211075"/>
            <a:ext cx="45657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USE CASE DIAGRAM</a:t>
            </a:r>
            <a:endParaRPr b="1" i="0" sz="2400" u="none" cap="none" strike="noStrike">
              <a:solidFill>
                <a:srgbClr val="000000"/>
              </a:solidFill>
              <a:latin typeface="Calibri"/>
              <a:ea typeface="Calibri"/>
              <a:cs typeface="Calibri"/>
              <a:sym typeface="Calibri"/>
            </a:endParaRPr>
          </a:p>
        </p:txBody>
      </p:sp>
      <p:pic>
        <p:nvPicPr>
          <p:cNvPr id="195" name="Google Shape;195;g113a21dd737_0_22"/>
          <p:cNvPicPr preferRelativeResize="0"/>
          <p:nvPr/>
        </p:nvPicPr>
        <p:blipFill rotWithShape="1">
          <a:blip r:embed="rId4">
            <a:alphaModFix/>
          </a:blip>
          <a:srcRect b="0" l="0" r="0" t="0"/>
          <a:stretch/>
        </p:blipFill>
        <p:spPr>
          <a:xfrm>
            <a:off x="8172458" y="0"/>
            <a:ext cx="971548" cy="819148"/>
          </a:xfrm>
          <a:prstGeom prst="rect">
            <a:avLst/>
          </a:prstGeom>
          <a:noFill/>
          <a:ln>
            <a:noFill/>
          </a:ln>
        </p:spPr>
      </p:pic>
      <p:sp>
        <p:nvSpPr>
          <p:cNvPr id="196" name="Google Shape;196;g113a21dd737_0_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113a21dd737_0_28"/>
          <p:cNvPicPr preferRelativeResize="0"/>
          <p:nvPr/>
        </p:nvPicPr>
        <p:blipFill rotWithShape="1">
          <a:blip r:embed="rId3">
            <a:alphaModFix/>
          </a:blip>
          <a:srcRect b="0" l="0" r="0" t="0"/>
          <a:stretch/>
        </p:blipFill>
        <p:spPr>
          <a:xfrm>
            <a:off x="241875" y="1736650"/>
            <a:ext cx="8660250" cy="2262600"/>
          </a:xfrm>
          <a:prstGeom prst="rect">
            <a:avLst/>
          </a:prstGeom>
          <a:noFill/>
          <a:ln>
            <a:noFill/>
          </a:ln>
        </p:spPr>
      </p:pic>
      <p:sp>
        <p:nvSpPr>
          <p:cNvPr id="202" name="Google Shape;202;g113a21dd737_0_28"/>
          <p:cNvSpPr txBox="1"/>
          <p:nvPr/>
        </p:nvSpPr>
        <p:spPr>
          <a:xfrm>
            <a:off x="1588600" y="355500"/>
            <a:ext cx="6076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ACTIVITY DIAGRAM</a:t>
            </a:r>
            <a:endParaRPr b="1" i="0" sz="2400" u="none" cap="none" strike="noStrike">
              <a:solidFill>
                <a:srgbClr val="000000"/>
              </a:solidFill>
              <a:latin typeface="Calibri"/>
              <a:ea typeface="Calibri"/>
              <a:cs typeface="Calibri"/>
              <a:sym typeface="Calibri"/>
            </a:endParaRPr>
          </a:p>
        </p:txBody>
      </p:sp>
      <p:pic>
        <p:nvPicPr>
          <p:cNvPr id="203" name="Google Shape;203;g113a21dd737_0_28"/>
          <p:cNvPicPr preferRelativeResize="0"/>
          <p:nvPr/>
        </p:nvPicPr>
        <p:blipFill rotWithShape="1">
          <a:blip r:embed="rId4">
            <a:alphaModFix/>
          </a:blip>
          <a:srcRect b="0" l="0" r="0" t="0"/>
          <a:stretch/>
        </p:blipFill>
        <p:spPr>
          <a:xfrm>
            <a:off x="8172458" y="0"/>
            <a:ext cx="971548" cy="819148"/>
          </a:xfrm>
          <a:prstGeom prst="rect">
            <a:avLst/>
          </a:prstGeom>
          <a:noFill/>
          <a:ln>
            <a:noFill/>
          </a:ln>
        </p:spPr>
      </p:pic>
      <p:sp>
        <p:nvSpPr>
          <p:cNvPr id="204" name="Google Shape;204;g113a21dd737_0_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13a21dd737_0_34"/>
          <p:cNvSpPr txBox="1"/>
          <p:nvPr>
            <p:ph type="title"/>
          </p:nvPr>
        </p:nvSpPr>
        <p:spPr>
          <a:xfrm>
            <a:off x="727800" y="549175"/>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84967"/>
              <a:buNone/>
            </a:pPr>
            <a:r>
              <a:rPr b="1" lang="en" sz="3400"/>
              <a:t>SEQUENCE DIAGRAM </a:t>
            </a:r>
            <a:endParaRPr b="1" sz="3400"/>
          </a:p>
        </p:txBody>
      </p:sp>
      <p:pic>
        <p:nvPicPr>
          <p:cNvPr id="210" name="Google Shape;210;g113a21dd737_0_34"/>
          <p:cNvPicPr preferRelativeResize="0"/>
          <p:nvPr/>
        </p:nvPicPr>
        <p:blipFill rotWithShape="1">
          <a:blip r:embed="rId3">
            <a:alphaModFix/>
          </a:blip>
          <a:srcRect b="0" l="0" r="0" t="0"/>
          <a:stretch/>
        </p:blipFill>
        <p:spPr>
          <a:xfrm>
            <a:off x="8172458" y="0"/>
            <a:ext cx="971548" cy="819148"/>
          </a:xfrm>
          <a:prstGeom prst="rect">
            <a:avLst/>
          </a:prstGeom>
          <a:noFill/>
          <a:ln>
            <a:noFill/>
          </a:ln>
        </p:spPr>
      </p:pic>
      <p:pic>
        <p:nvPicPr>
          <p:cNvPr id="211" name="Google Shape;211;g113a21dd737_0_34"/>
          <p:cNvPicPr preferRelativeResize="0"/>
          <p:nvPr/>
        </p:nvPicPr>
        <p:blipFill rotWithShape="1">
          <a:blip r:embed="rId4">
            <a:alphaModFix/>
          </a:blip>
          <a:srcRect b="0" l="0" r="0" t="0"/>
          <a:stretch/>
        </p:blipFill>
        <p:spPr>
          <a:xfrm>
            <a:off x="815653" y="1198403"/>
            <a:ext cx="7512675" cy="3821800"/>
          </a:xfrm>
          <a:prstGeom prst="rect">
            <a:avLst/>
          </a:prstGeom>
          <a:noFill/>
          <a:ln>
            <a:noFill/>
          </a:ln>
        </p:spPr>
      </p:pic>
      <p:sp>
        <p:nvSpPr>
          <p:cNvPr id="212" name="Google Shape;212;g113a21dd737_0_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1309c584c96_0_20"/>
          <p:cNvPicPr preferRelativeResize="0"/>
          <p:nvPr/>
        </p:nvPicPr>
        <p:blipFill rotWithShape="1">
          <a:blip r:embed="rId3">
            <a:alphaModFix/>
          </a:blip>
          <a:srcRect b="0" l="0" r="0" t="0"/>
          <a:stretch/>
        </p:blipFill>
        <p:spPr>
          <a:xfrm>
            <a:off x="1277075" y="1363338"/>
            <a:ext cx="3000000" cy="3527763"/>
          </a:xfrm>
          <a:prstGeom prst="rect">
            <a:avLst/>
          </a:prstGeom>
          <a:noFill/>
          <a:ln>
            <a:noFill/>
          </a:ln>
        </p:spPr>
      </p:pic>
      <p:pic>
        <p:nvPicPr>
          <p:cNvPr id="218" name="Google Shape;218;g1309c584c96_0_20"/>
          <p:cNvPicPr preferRelativeResize="0"/>
          <p:nvPr/>
        </p:nvPicPr>
        <p:blipFill rotWithShape="1">
          <a:blip r:embed="rId4">
            <a:alphaModFix/>
          </a:blip>
          <a:srcRect b="0" l="0" r="0" t="0"/>
          <a:stretch/>
        </p:blipFill>
        <p:spPr>
          <a:xfrm>
            <a:off x="5007050" y="1367575"/>
            <a:ext cx="3157625" cy="3519291"/>
          </a:xfrm>
          <a:prstGeom prst="rect">
            <a:avLst/>
          </a:prstGeom>
          <a:noFill/>
          <a:ln>
            <a:noFill/>
          </a:ln>
        </p:spPr>
      </p:pic>
      <p:sp>
        <p:nvSpPr>
          <p:cNvPr id="219" name="Google Shape;219;g1309c584c96_0_20"/>
          <p:cNvSpPr txBox="1"/>
          <p:nvPr/>
        </p:nvSpPr>
        <p:spPr>
          <a:xfrm>
            <a:off x="299925" y="611000"/>
            <a:ext cx="6156600" cy="807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Test case 1: </a:t>
            </a:r>
            <a:r>
              <a:rPr b="0" i="0" lang="en" sz="1400" u="none" cap="none" strike="noStrike">
                <a:solidFill>
                  <a:srgbClr val="000000"/>
                </a:solidFill>
                <a:latin typeface="Times New Roman"/>
                <a:ea typeface="Times New Roman"/>
                <a:cs typeface="Times New Roman"/>
                <a:sym typeface="Times New Roman"/>
              </a:rPr>
              <a:t>Copy move forgery done once</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Input: Forged image of ducks swimming in a lake</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20" name="Google Shape;220;g1309c584c96_0_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309c584c96_0_29"/>
          <p:cNvSpPr txBox="1"/>
          <p:nvPr/>
        </p:nvSpPr>
        <p:spPr>
          <a:xfrm>
            <a:off x="299925" y="611000"/>
            <a:ext cx="6156600" cy="807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Test case 2:</a:t>
            </a:r>
            <a:r>
              <a:rPr b="0" i="0" lang="en" sz="1400" u="none" cap="none" strike="noStrike">
                <a:solidFill>
                  <a:srgbClr val="000000"/>
                </a:solidFill>
                <a:latin typeface="Times New Roman"/>
                <a:ea typeface="Times New Roman"/>
                <a:cs typeface="Times New Roman"/>
                <a:sym typeface="Times New Roman"/>
              </a:rPr>
              <a:t> Copy move forgery done twice</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Input: Forged image of ducks swimming in a lake</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226" name="Google Shape;226;g1309c584c96_0_29"/>
          <p:cNvPicPr preferRelativeResize="0"/>
          <p:nvPr/>
        </p:nvPicPr>
        <p:blipFill rotWithShape="1">
          <a:blip r:embed="rId3">
            <a:alphaModFix/>
          </a:blip>
          <a:srcRect b="0" l="0" r="0" t="0"/>
          <a:stretch/>
        </p:blipFill>
        <p:spPr>
          <a:xfrm>
            <a:off x="918925" y="1418900"/>
            <a:ext cx="2981041" cy="3519300"/>
          </a:xfrm>
          <a:prstGeom prst="rect">
            <a:avLst/>
          </a:prstGeom>
          <a:noFill/>
          <a:ln>
            <a:noFill/>
          </a:ln>
        </p:spPr>
      </p:pic>
      <p:pic>
        <p:nvPicPr>
          <p:cNvPr id="227" name="Google Shape;227;g1309c584c96_0_29"/>
          <p:cNvPicPr preferRelativeResize="0"/>
          <p:nvPr/>
        </p:nvPicPr>
        <p:blipFill rotWithShape="1">
          <a:blip r:embed="rId4">
            <a:alphaModFix/>
          </a:blip>
          <a:srcRect b="-765" l="0" r="0" t="0"/>
          <a:stretch/>
        </p:blipFill>
        <p:spPr>
          <a:xfrm>
            <a:off x="4937250" y="1418900"/>
            <a:ext cx="3139050" cy="3519300"/>
          </a:xfrm>
          <a:prstGeom prst="rect">
            <a:avLst/>
          </a:prstGeom>
          <a:noFill/>
          <a:ln>
            <a:noFill/>
          </a:ln>
        </p:spPr>
      </p:pic>
      <p:sp>
        <p:nvSpPr>
          <p:cNvPr id="228" name="Google Shape;228;g1309c584c96_0_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309c584c96_0_35"/>
          <p:cNvSpPr txBox="1"/>
          <p:nvPr/>
        </p:nvSpPr>
        <p:spPr>
          <a:xfrm>
            <a:off x="299925" y="611000"/>
            <a:ext cx="6156600" cy="807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Test Case 3</a:t>
            </a:r>
            <a:r>
              <a:rPr b="0" i="0" lang="en" sz="1400" u="none" cap="none" strike="noStrike">
                <a:solidFill>
                  <a:srgbClr val="000000"/>
                </a:solidFill>
                <a:latin typeface="Times New Roman"/>
                <a:ea typeface="Times New Roman"/>
                <a:cs typeface="Times New Roman"/>
                <a:sym typeface="Times New Roman"/>
              </a:rPr>
              <a:t>: Copy move forgery scaled</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Input: Scaled Pistol images copy-pasted</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234" name="Google Shape;234;g1309c584c96_0_35"/>
          <p:cNvPicPr preferRelativeResize="0"/>
          <p:nvPr/>
        </p:nvPicPr>
        <p:blipFill rotWithShape="1">
          <a:blip r:embed="rId3">
            <a:alphaModFix/>
          </a:blip>
          <a:srcRect b="0" l="0" r="0" t="0"/>
          <a:stretch/>
        </p:blipFill>
        <p:spPr>
          <a:xfrm>
            <a:off x="152400" y="1571300"/>
            <a:ext cx="4081475" cy="2705700"/>
          </a:xfrm>
          <a:prstGeom prst="rect">
            <a:avLst/>
          </a:prstGeom>
          <a:noFill/>
          <a:ln>
            <a:noFill/>
          </a:ln>
        </p:spPr>
      </p:pic>
      <p:pic>
        <p:nvPicPr>
          <p:cNvPr id="235" name="Google Shape;235;g1309c584c96_0_35"/>
          <p:cNvPicPr preferRelativeResize="0"/>
          <p:nvPr/>
        </p:nvPicPr>
        <p:blipFill rotWithShape="1">
          <a:blip r:embed="rId4">
            <a:alphaModFix/>
          </a:blip>
          <a:srcRect b="0" l="0" r="0" t="0"/>
          <a:stretch/>
        </p:blipFill>
        <p:spPr>
          <a:xfrm>
            <a:off x="4386275" y="1571300"/>
            <a:ext cx="4081475" cy="2710715"/>
          </a:xfrm>
          <a:prstGeom prst="rect">
            <a:avLst/>
          </a:prstGeom>
          <a:noFill/>
          <a:ln>
            <a:noFill/>
          </a:ln>
        </p:spPr>
      </p:pic>
      <p:sp>
        <p:nvSpPr>
          <p:cNvPr id="236" name="Google Shape;236;g1309c584c96_0_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309c584c96_0_41"/>
          <p:cNvSpPr txBox="1"/>
          <p:nvPr/>
        </p:nvSpPr>
        <p:spPr>
          <a:xfrm>
            <a:off x="299925" y="611000"/>
            <a:ext cx="6156600" cy="807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Test Case 4</a:t>
            </a:r>
            <a:r>
              <a:rPr b="0" i="0" lang="en" sz="1400" u="none" cap="none" strike="noStrike">
                <a:solidFill>
                  <a:srgbClr val="000000"/>
                </a:solidFill>
                <a:latin typeface="Times New Roman"/>
                <a:ea typeface="Times New Roman"/>
                <a:cs typeface="Times New Roman"/>
                <a:sym typeface="Times New Roman"/>
              </a:rPr>
              <a:t>: Copy move forgery scaled and rotated:</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Input: Scaled and Rotated Pistol images copy-pasted</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242" name="Google Shape;242;g1309c584c96_0_41"/>
          <p:cNvPicPr preferRelativeResize="0"/>
          <p:nvPr/>
        </p:nvPicPr>
        <p:blipFill rotWithShape="1">
          <a:blip r:embed="rId3">
            <a:alphaModFix/>
          </a:blip>
          <a:srcRect b="0" l="0" r="0" t="0"/>
          <a:stretch/>
        </p:blipFill>
        <p:spPr>
          <a:xfrm>
            <a:off x="152400" y="1571300"/>
            <a:ext cx="3966875" cy="2639050"/>
          </a:xfrm>
          <a:prstGeom prst="rect">
            <a:avLst/>
          </a:prstGeom>
          <a:noFill/>
          <a:ln>
            <a:noFill/>
          </a:ln>
        </p:spPr>
      </p:pic>
      <p:pic>
        <p:nvPicPr>
          <p:cNvPr id="243" name="Google Shape;243;g1309c584c96_0_41"/>
          <p:cNvPicPr preferRelativeResize="0"/>
          <p:nvPr/>
        </p:nvPicPr>
        <p:blipFill rotWithShape="1">
          <a:blip r:embed="rId4">
            <a:alphaModFix/>
          </a:blip>
          <a:srcRect b="0" l="0" r="0" t="0"/>
          <a:stretch/>
        </p:blipFill>
        <p:spPr>
          <a:xfrm>
            <a:off x="4271675" y="1571300"/>
            <a:ext cx="3966875" cy="2633610"/>
          </a:xfrm>
          <a:prstGeom prst="rect">
            <a:avLst/>
          </a:prstGeom>
          <a:noFill/>
          <a:ln>
            <a:noFill/>
          </a:ln>
        </p:spPr>
      </p:pic>
      <p:sp>
        <p:nvSpPr>
          <p:cNvPr id="244" name="Google Shape;244;g1309c584c96_0_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1219917abe_1_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
              <a:t>AGENDA</a:t>
            </a:r>
            <a:endParaRPr/>
          </a:p>
        </p:txBody>
      </p:sp>
      <p:sp>
        <p:nvSpPr>
          <p:cNvPr id="107" name="Google Shape;107;g11219917abe_1_0"/>
          <p:cNvSpPr txBox="1"/>
          <p:nvPr>
            <p:ph idx="1" type="body"/>
          </p:nvPr>
        </p:nvSpPr>
        <p:spPr>
          <a:xfrm>
            <a:off x="628650" y="1144225"/>
            <a:ext cx="7886700" cy="38214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750"/>
              </a:spcBef>
              <a:spcAft>
                <a:spcPts val="0"/>
              </a:spcAft>
              <a:buSzPts val="1800"/>
              <a:buAutoNum type="arabicPeriod"/>
            </a:pPr>
            <a:r>
              <a:rPr lang="en"/>
              <a:t>Objective</a:t>
            </a:r>
            <a:endParaRPr/>
          </a:p>
          <a:p>
            <a:pPr indent="-342900" lvl="0" marL="457200" rtl="0" algn="l">
              <a:lnSpc>
                <a:spcPct val="90000"/>
              </a:lnSpc>
              <a:spcBef>
                <a:spcPts val="0"/>
              </a:spcBef>
              <a:spcAft>
                <a:spcPts val="0"/>
              </a:spcAft>
              <a:buSzPts val="1800"/>
              <a:buAutoNum type="arabicPeriod"/>
            </a:pPr>
            <a:r>
              <a:rPr lang="en"/>
              <a:t>Introduction</a:t>
            </a:r>
            <a:endParaRPr/>
          </a:p>
          <a:p>
            <a:pPr indent="-342900" lvl="0" marL="457200" rtl="0" algn="l">
              <a:lnSpc>
                <a:spcPct val="90000"/>
              </a:lnSpc>
              <a:spcBef>
                <a:spcPts val="0"/>
              </a:spcBef>
              <a:spcAft>
                <a:spcPts val="0"/>
              </a:spcAft>
              <a:buSzPts val="1800"/>
              <a:buAutoNum type="arabicPeriod"/>
            </a:pPr>
            <a:r>
              <a:rPr lang="en"/>
              <a:t>Literature Survey</a:t>
            </a:r>
            <a:endParaRPr/>
          </a:p>
          <a:p>
            <a:pPr indent="-342900" lvl="0" marL="457200" rtl="0" algn="l">
              <a:lnSpc>
                <a:spcPct val="90000"/>
              </a:lnSpc>
              <a:spcBef>
                <a:spcPts val="0"/>
              </a:spcBef>
              <a:spcAft>
                <a:spcPts val="0"/>
              </a:spcAft>
              <a:buSzPts val="1800"/>
              <a:buAutoNum type="arabicPeriod"/>
            </a:pPr>
            <a:r>
              <a:rPr lang="en"/>
              <a:t>Problem Statement</a:t>
            </a:r>
            <a:endParaRPr/>
          </a:p>
          <a:p>
            <a:pPr indent="-342900" lvl="0" marL="457200" rtl="0" algn="l">
              <a:lnSpc>
                <a:spcPct val="90000"/>
              </a:lnSpc>
              <a:spcBef>
                <a:spcPts val="0"/>
              </a:spcBef>
              <a:spcAft>
                <a:spcPts val="0"/>
              </a:spcAft>
              <a:buSzPts val="1800"/>
              <a:buAutoNum type="arabicPeriod"/>
            </a:pPr>
            <a:r>
              <a:rPr lang="en"/>
              <a:t>Proposed Method</a:t>
            </a:r>
            <a:endParaRPr/>
          </a:p>
          <a:p>
            <a:pPr indent="-342900" lvl="0" marL="457200" rtl="0" algn="l">
              <a:lnSpc>
                <a:spcPct val="90000"/>
              </a:lnSpc>
              <a:spcBef>
                <a:spcPts val="0"/>
              </a:spcBef>
              <a:spcAft>
                <a:spcPts val="0"/>
              </a:spcAft>
              <a:buSzPts val="1800"/>
              <a:buAutoNum type="arabicPeriod"/>
            </a:pPr>
            <a:r>
              <a:rPr lang="en"/>
              <a:t>Applications</a:t>
            </a:r>
            <a:endParaRPr/>
          </a:p>
          <a:p>
            <a:pPr indent="-342900" lvl="0" marL="457200" rtl="0" algn="l">
              <a:lnSpc>
                <a:spcPct val="90000"/>
              </a:lnSpc>
              <a:spcBef>
                <a:spcPts val="0"/>
              </a:spcBef>
              <a:spcAft>
                <a:spcPts val="0"/>
              </a:spcAft>
              <a:buSzPts val="1800"/>
              <a:buAutoNum type="arabicPeriod"/>
            </a:pPr>
            <a:r>
              <a:rPr lang="en"/>
              <a:t>System Architecture</a:t>
            </a:r>
            <a:endParaRPr/>
          </a:p>
          <a:p>
            <a:pPr indent="-342900" lvl="0" marL="457200" rtl="0" algn="l">
              <a:lnSpc>
                <a:spcPct val="90000"/>
              </a:lnSpc>
              <a:spcBef>
                <a:spcPts val="0"/>
              </a:spcBef>
              <a:spcAft>
                <a:spcPts val="0"/>
              </a:spcAft>
              <a:buSzPts val="1800"/>
              <a:buAutoNum type="arabicPeriod"/>
            </a:pPr>
            <a:r>
              <a:rPr lang="en"/>
              <a:t>Use case diagram</a:t>
            </a:r>
            <a:endParaRPr/>
          </a:p>
          <a:p>
            <a:pPr indent="-342900" lvl="0" marL="457200" rtl="0" algn="l">
              <a:lnSpc>
                <a:spcPct val="90000"/>
              </a:lnSpc>
              <a:spcBef>
                <a:spcPts val="0"/>
              </a:spcBef>
              <a:spcAft>
                <a:spcPts val="0"/>
              </a:spcAft>
              <a:buSzPts val="1800"/>
              <a:buAutoNum type="arabicPeriod"/>
            </a:pPr>
            <a:r>
              <a:rPr lang="en"/>
              <a:t>Activity Diagram </a:t>
            </a:r>
            <a:endParaRPr/>
          </a:p>
          <a:p>
            <a:pPr indent="-342900" lvl="0" marL="457200" rtl="0" algn="l">
              <a:lnSpc>
                <a:spcPct val="90000"/>
              </a:lnSpc>
              <a:spcBef>
                <a:spcPts val="0"/>
              </a:spcBef>
              <a:spcAft>
                <a:spcPts val="0"/>
              </a:spcAft>
              <a:buSzPts val="1800"/>
              <a:buAutoNum type="arabicPeriod"/>
            </a:pPr>
            <a:r>
              <a:rPr lang="en"/>
              <a:t>Schedule diagram</a:t>
            </a:r>
            <a:endParaRPr/>
          </a:p>
          <a:p>
            <a:pPr indent="-342900" lvl="0" marL="457200" rtl="0" algn="l">
              <a:lnSpc>
                <a:spcPct val="90000"/>
              </a:lnSpc>
              <a:spcBef>
                <a:spcPts val="0"/>
              </a:spcBef>
              <a:spcAft>
                <a:spcPts val="0"/>
              </a:spcAft>
              <a:buSzPts val="1800"/>
              <a:buAutoNum type="arabicPeriod"/>
            </a:pPr>
            <a:r>
              <a:rPr lang="en"/>
              <a:t>Test Cases</a:t>
            </a:r>
            <a:endParaRPr/>
          </a:p>
          <a:p>
            <a:pPr indent="-342900" lvl="0" marL="457200" rtl="0" algn="l">
              <a:lnSpc>
                <a:spcPct val="90000"/>
              </a:lnSpc>
              <a:spcBef>
                <a:spcPts val="0"/>
              </a:spcBef>
              <a:spcAft>
                <a:spcPts val="0"/>
              </a:spcAft>
              <a:buSzPts val="1800"/>
              <a:buAutoNum type="arabicPeriod"/>
            </a:pPr>
            <a:r>
              <a:rPr lang="en"/>
              <a:t>Performance analysis/ Results</a:t>
            </a:r>
            <a:endParaRPr/>
          </a:p>
          <a:p>
            <a:pPr indent="-342900" lvl="0" marL="457200" rtl="0" algn="l">
              <a:lnSpc>
                <a:spcPct val="90000"/>
              </a:lnSpc>
              <a:spcBef>
                <a:spcPts val="0"/>
              </a:spcBef>
              <a:spcAft>
                <a:spcPts val="0"/>
              </a:spcAft>
              <a:buSzPts val="1800"/>
              <a:buAutoNum type="arabicPeriod"/>
            </a:pPr>
            <a:r>
              <a:rPr lang="en"/>
              <a:t>Publication  details</a:t>
            </a:r>
            <a:endParaRPr/>
          </a:p>
          <a:p>
            <a:pPr indent="-342900" lvl="0" marL="457200" rtl="0" algn="l">
              <a:lnSpc>
                <a:spcPct val="90000"/>
              </a:lnSpc>
              <a:spcBef>
                <a:spcPts val="0"/>
              </a:spcBef>
              <a:spcAft>
                <a:spcPts val="0"/>
              </a:spcAft>
              <a:buSzPts val="1800"/>
              <a:buAutoNum type="arabicPeriod"/>
            </a:pPr>
            <a:r>
              <a:rPr lang="en"/>
              <a:t>Conclusion</a:t>
            </a:r>
            <a:endParaRPr/>
          </a:p>
          <a:p>
            <a:pPr indent="-342900" lvl="0" marL="457200" rtl="0" algn="l">
              <a:lnSpc>
                <a:spcPct val="90000"/>
              </a:lnSpc>
              <a:spcBef>
                <a:spcPts val="0"/>
              </a:spcBef>
              <a:spcAft>
                <a:spcPts val="0"/>
              </a:spcAft>
              <a:buSzPts val="1800"/>
              <a:buAutoNum type="arabicPeriod"/>
            </a:pPr>
            <a:r>
              <a:rPr lang="en"/>
              <a:t>References</a:t>
            </a:r>
            <a:endParaRPr/>
          </a:p>
        </p:txBody>
      </p:sp>
      <p:pic>
        <p:nvPicPr>
          <p:cNvPr id="108" name="Google Shape;108;g11219917abe_1_0"/>
          <p:cNvPicPr preferRelativeResize="0"/>
          <p:nvPr/>
        </p:nvPicPr>
        <p:blipFill rotWithShape="1">
          <a:blip r:embed="rId3">
            <a:alphaModFix/>
          </a:blip>
          <a:srcRect b="0" l="0" r="0" t="0"/>
          <a:stretch/>
        </p:blipFill>
        <p:spPr>
          <a:xfrm>
            <a:off x="8172458" y="0"/>
            <a:ext cx="971548" cy="819148"/>
          </a:xfrm>
          <a:prstGeom prst="rect">
            <a:avLst/>
          </a:prstGeom>
          <a:noFill/>
          <a:ln>
            <a:noFill/>
          </a:ln>
        </p:spPr>
      </p:pic>
      <p:sp>
        <p:nvSpPr>
          <p:cNvPr id="109" name="Google Shape;109;g11219917abe_1_0"/>
          <p:cNvSpPr txBox="1"/>
          <p:nvPr>
            <p:ph idx="12" type="sldNum"/>
          </p:nvPr>
        </p:nvSpPr>
        <p:spPr>
          <a:xfrm>
            <a:off x="6457950" y="4767263"/>
            <a:ext cx="20574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309c584c96_0_5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and discussions</a:t>
            </a:r>
            <a:endParaRPr/>
          </a:p>
        </p:txBody>
      </p:sp>
      <p:sp>
        <p:nvSpPr>
          <p:cNvPr id="250" name="Google Shape;250;g1309c584c96_0_5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200000"/>
              </a:lnSpc>
              <a:spcBef>
                <a:spcPts val="0"/>
              </a:spcBef>
              <a:spcAft>
                <a:spcPts val="0"/>
              </a:spcAft>
              <a:buSzPts val="1300"/>
              <a:buNone/>
            </a:pPr>
            <a:r>
              <a:rPr lang="en"/>
              <a:t>We have successfully implemented SIFT and SURF techniques to detect Copy-Move Forgery. We have tested our project with 15 user input images, and have received a positive output. These images have different type of forgeries done in them. Our model performs accurately regardless of the scaling and rotation of the forged areas.</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p:txBody>
      </p:sp>
      <p:sp>
        <p:nvSpPr>
          <p:cNvPr id="251" name="Google Shape;251;g1309c584c96_0_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309c584c96_0_65"/>
          <p:cNvSpPr txBox="1"/>
          <p:nvPr>
            <p:ph type="title"/>
          </p:nvPr>
        </p:nvSpPr>
        <p:spPr>
          <a:xfrm>
            <a:off x="829425" y="607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Paper Publication details and certificate</a:t>
            </a:r>
            <a:endParaRPr/>
          </a:p>
        </p:txBody>
      </p:sp>
      <p:pic>
        <p:nvPicPr>
          <p:cNvPr id="257" name="Google Shape;257;g1309c584c96_0_65"/>
          <p:cNvPicPr preferRelativeResize="0"/>
          <p:nvPr/>
        </p:nvPicPr>
        <p:blipFill rotWithShape="1">
          <a:blip r:embed="rId3">
            <a:alphaModFix/>
          </a:blip>
          <a:srcRect b="0" l="0" r="0" t="0"/>
          <a:stretch/>
        </p:blipFill>
        <p:spPr>
          <a:xfrm>
            <a:off x="2262325" y="1406350"/>
            <a:ext cx="4619351" cy="3570524"/>
          </a:xfrm>
          <a:prstGeom prst="rect">
            <a:avLst/>
          </a:prstGeom>
          <a:noFill/>
          <a:ln>
            <a:noFill/>
          </a:ln>
        </p:spPr>
      </p:pic>
      <p:sp>
        <p:nvSpPr>
          <p:cNvPr id="258" name="Google Shape;258;g1309c584c96_0_6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13a21dd737_0_57"/>
          <p:cNvSpPr txBox="1"/>
          <p:nvPr>
            <p:ph type="title"/>
          </p:nvPr>
        </p:nvSpPr>
        <p:spPr>
          <a:xfrm>
            <a:off x="727650" y="701338"/>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CONCLUSION</a:t>
            </a:r>
            <a:endParaRPr/>
          </a:p>
        </p:txBody>
      </p:sp>
      <p:sp>
        <p:nvSpPr>
          <p:cNvPr id="264" name="Google Shape;264;g113a21dd737_0_57"/>
          <p:cNvSpPr txBox="1"/>
          <p:nvPr>
            <p:ph idx="1" type="body"/>
          </p:nvPr>
        </p:nvSpPr>
        <p:spPr>
          <a:xfrm>
            <a:off x="123425" y="1442300"/>
            <a:ext cx="8709000" cy="3426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1200"/>
              </a:spcBef>
              <a:spcAft>
                <a:spcPts val="0"/>
              </a:spcAft>
              <a:buClr>
                <a:schemeClr val="dk1"/>
              </a:buClr>
              <a:buSzPts val="935"/>
              <a:buFont typeface="Arial"/>
              <a:buNone/>
            </a:pPr>
            <a:r>
              <a:rPr lang="en" sz="1400"/>
              <a:t>Thus, we have successfully implemented SIFT and SURF techniques to detect Copy-Move Forgery. We have tested our project with 15 user input images, and have received a positive output. We’ve also implemented the RANSAC algorithm to remove outliers and hence increase the overall accuracy of our model. The given project successfully highlights the forged regions in different test cases and helps users with smooth detection of the same. The GUI created by us is user-friendly where in users can easily navigate through it and perform the functions as per their choice.</a:t>
            </a:r>
            <a:endParaRPr sz="1400"/>
          </a:p>
          <a:p>
            <a:pPr indent="0" lvl="0" marL="0" rtl="0" algn="l">
              <a:lnSpc>
                <a:spcPct val="105000"/>
              </a:lnSpc>
              <a:spcBef>
                <a:spcPts val="1200"/>
              </a:spcBef>
              <a:spcAft>
                <a:spcPts val="1200"/>
              </a:spcAft>
              <a:buSzPts val="935"/>
              <a:buNone/>
            </a:pPr>
            <a:r>
              <a:t/>
            </a:r>
            <a:endParaRPr sz="1400"/>
          </a:p>
        </p:txBody>
      </p:sp>
      <p:pic>
        <p:nvPicPr>
          <p:cNvPr id="265" name="Google Shape;265;g113a21dd737_0_57"/>
          <p:cNvPicPr preferRelativeResize="0"/>
          <p:nvPr/>
        </p:nvPicPr>
        <p:blipFill rotWithShape="1">
          <a:blip r:embed="rId3">
            <a:alphaModFix/>
          </a:blip>
          <a:srcRect b="0" l="0" r="0" t="0"/>
          <a:stretch/>
        </p:blipFill>
        <p:spPr>
          <a:xfrm>
            <a:off x="8172458" y="0"/>
            <a:ext cx="971548" cy="819148"/>
          </a:xfrm>
          <a:prstGeom prst="rect">
            <a:avLst/>
          </a:prstGeom>
          <a:noFill/>
          <a:ln>
            <a:noFill/>
          </a:ln>
        </p:spPr>
      </p:pic>
      <p:sp>
        <p:nvSpPr>
          <p:cNvPr id="266" name="Google Shape;266;g113a21dd737_0_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2"/>
          <p:cNvSpPr txBox="1"/>
          <p:nvPr>
            <p:ph type="title"/>
          </p:nvPr>
        </p:nvSpPr>
        <p:spPr>
          <a:xfrm>
            <a:off x="229400" y="1981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1E4E79"/>
              </a:buClr>
              <a:buSzPts val="2800"/>
              <a:buFont typeface="Calibri"/>
              <a:buNone/>
            </a:pPr>
            <a:r>
              <a:rPr b="1" lang="en" sz="3000" u="sng">
                <a:solidFill>
                  <a:srgbClr val="1E4E79"/>
                </a:solidFill>
              </a:rPr>
              <a:t>References</a:t>
            </a:r>
            <a:endParaRPr b="1" sz="3000" u="sng">
              <a:solidFill>
                <a:srgbClr val="1E4E79"/>
              </a:solidFill>
            </a:endParaRPr>
          </a:p>
        </p:txBody>
      </p:sp>
      <p:sp>
        <p:nvSpPr>
          <p:cNvPr id="272" name="Google Shape;272;p12"/>
          <p:cNvSpPr txBox="1"/>
          <p:nvPr>
            <p:ph idx="1" type="body"/>
          </p:nvPr>
        </p:nvSpPr>
        <p:spPr>
          <a:xfrm>
            <a:off x="311700" y="1421950"/>
            <a:ext cx="8520600" cy="3777000"/>
          </a:xfrm>
          <a:prstGeom prst="rect">
            <a:avLst/>
          </a:prstGeom>
          <a:noFill/>
          <a:ln>
            <a:noFill/>
          </a:ln>
        </p:spPr>
        <p:txBody>
          <a:bodyPr anchorCtr="0" anchor="t" bIns="91425" lIns="91425" spcFirstLastPara="1" rIns="91425" wrap="square" tIns="91425">
            <a:normAutofit fontScale="47500" lnSpcReduction="10000"/>
          </a:bodyPr>
          <a:lstStyle/>
          <a:p>
            <a:pPr indent="-311629" lvl="0" marL="457200" rtl="0" algn="l">
              <a:lnSpc>
                <a:spcPct val="107916"/>
              </a:lnSpc>
              <a:spcBef>
                <a:spcPts val="80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J. Fridrich, "Method for tamper detection in digital images", Proc. ACM Workshop on Multimedia and Security, pp. 19-23, 1999.</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1.T. Hsieh and Y.K. Wu, "Geometric invariant semi fragile image watermarking using real symmetric matrix", WSEAS Trans. of Signal Processing, vol. 2, no. 5, pp. 612-618, 2006.</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H. Farid, "image forgery detection - a survey", IEEE Signal Processing Magazine, vol. 5, pp. 16-25,2009.</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G. Muhammad, M.H. AI-Hammadi, M. Hussain, and G. Bebis, "Image forgery detection using steerable pyramid transform and local binary pattern ", Machine Vision and Applications, DO[ 10.1007/s00138-013-0547-4,2013.</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J. Wang, G. Liu, H. Li, Y. Dai, and Z. Wang, “Detection of image region duplication forgery using model with circle block”, in Proc. Int. Conf. Multimedia Inf. Netw. Secur. (MINES), Nov. 2009, pp. 25–29.</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Mohmmad Farukh Hasmi, Aaditya R. Hambarde, Avinash G. Keskar, “copy move forgery detection using DWT and SIFT features”, 2013, Int. Conf. Intelligent systems design and applications.</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Chi-Man Pun, Xiao-Chen Yuan and Xiu-Li Bi, “Image forgery detection using Adaptive over segmentation and feature point matching”, IEEE Trans.Inf. Forensics Security, vol. 10, Aug 2015.</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D. G. Lowe, “Object recognition from local scale- invariant features”, in Proc. 7th IEEE Int. Conf. Comput. Vis., Sep. 1999, pp. 11501157.</a:t>
            </a:r>
            <a:endParaRPr sz="2749">
              <a:solidFill>
                <a:srgbClr val="000000"/>
              </a:solidFill>
              <a:latin typeface="Times New Roman"/>
              <a:ea typeface="Times New Roman"/>
              <a:cs typeface="Times New Roman"/>
              <a:sym typeface="Times New Roman"/>
            </a:endParaRPr>
          </a:p>
          <a:p>
            <a:pPr indent="-311629" lvl="0" marL="457200" rtl="0" algn="l">
              <a:lnSpc>
                <a:spcPct val="107916"/>
              </a:lnSpc>
              <a:spcBef>
                <a:spcPts val="0"/>
              </a:spcBef>
              <a:spcAft>
                <a:spcPts val="0"/>
              </a:spcAft>
              <a:buClr>
                <a:srgbClr val="000000"/>
              </a:buClr>
              <a:buSzPct val="100000"/>
              <a:buFont typeface="Times New Roman"/>
              <a:buChar char="●"/>
            </a:pPr>
            <a:r>
              <a:rPr lang="en" sz="2749">
                <a:solidFill>
                  <a:srgbClr val="000000"/>
                </a:solidFill>
                <a:latin typeface="Times New Roman"/>
                <a:ea typeface="Times New Roman"/>
                <a:cs typeface="Times New Roman"/>
                <a:sym typeface="Times New Roman"/>
              </a:rPr>
              <a:t>Lowe, D. G. (2004). Distinctive Image Features from Scale-Invariant Keypoints. International Journal of Computer Vision, 60(2), 91–110. doi:10.1023/b:visi.0000029664.996</a:t>
            </a:r>
            <a:endParaRPr sz="1554">
              <a:solidFill>
                <a:srgbClr val="000000"/>
              </a:solidFill>
              <a:latin typeface="Times New Roman"/>
              <a:ea typeface="Times New Roman"/>
              <a:cs typeface="Times New Roman"/>
              <a:sym typeface="Times New Roman"/>
            </a:endParaRPr>
          </a:p>
          <a:p>
            <a:pPr indent="0" lvl="0" marL="0" rtl="0" algn="l">
              <a:lnSpc>
                <a:spcPct val="90000"/>
              </a:lnSpc>
              <a:spcBef>
                <a:spcPts val="800"/>
              </a:spcBef>
              <a:spcAft>
                <a:spcPts val="1200"/>
              </a:spcAft>
              <a:buClr>
                <a:schemeClr val="dk1"/>
              </a:buClr>
              <a:buSzPts val="3420"/>
              <a:buNone/>
            </a:pPr>
            <a:r>
              <a:t/>
            </a:r>
            <a:endParaRPr/>
          </a:p>
        </p:txBody>
      </p:sp>
      <p:pic>
        <p:nvPicPr>
          <p:cNvPr id="273" name="Google Shape;273;p12"/>
          <p:cNvPicPr preferRelativeResize="0"/>
          <p:nvPr/>
        </p:nvPicPr>
        <p:blipFill rotWithShape="1">
          <a:blip r:embed="rId3">
            <a:alphaModFix/>
          </a:blip>
          <a:srcRect b="0" l="0" r="0" t="0"/>
          <a:stretch/>
        </p:blipFill>
        <p:spPr>
          <a:xfrm>
            <a:off x="8172458" y="-48325"/>
            <a:ext cx="971548" cy="819148"/>
          </a:xfrm>
          <a:prstGeom prst="rect">
            <a:avLst/>
          </a:prstGeom>
          <a:noFill/>
          <a:ln>
            <a:noFill/>
          </a:ln>
        </p:spPr>
      </p:pic>
      <p:sp>
        <p:nvSpPr>
          <p:cNvPr id="274" name="Google Shape;274;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3"/>
          <p:cNvSpPr txBox="1"/>
          <p:nvPr>
            <p:ph idx="1" type="body"/>
          </p:nvPr>
        </p:nvSpPr>
        <p:spPr>
          <a:xfrm>
            <a:off x="311700" y="399925"/>
            <a:ext cx="8520600" cy="41691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1200"/>
              </a:spcAft>
              <a:buClr>
                <a:schemeClr val="dk1"/>
              </a:buClr>
              <a:buSzPts val="1800"/>
              <a:buNone/>
            </a:pPr>
            <a:r>
              <a:rPr b="1" lang="en" sz="7300"/>
              <a:t>THANK YOU!!</a:t>
            </a:r>
            <a:endParaRPr b="1" sz="7300"/>
          </a:p>
        </p:txBody>
      </p:sp>
      <p:pic>
        <p:nvPicPr>
          <p:cNvPr id="280" name="Google Shape;280;p13"/>
          <p:cNvPicPr preferRelativeResize="0"/>
          <p:nvPr/>
        </p:nvPicPr>
        <p:blipFill rotWithShape="1">
          <a:blip r:embed="rId3">
            <a:alphaModFix/>
          </a:blip>
          <a:srcRect b="0" l="0" r="0" t="0"/>
          <a:stretch/>
        </p:blipFill>
        <p:spPr>
          <a:xfrm>
            <a:off x="8172458" y="0"/>
            <a:ext cx="971548" cy="819148"/>
          </a:xfrm>
          <a:prstGeom prst="rect">
            <a:avLst/>
          </a:prstGeom>
          <a:noFill/>
          <a:ln>
            <a:noFill/>
          </a:ln>
        </p:spPr>
      </p:pic>
      <p:sp>
        <p:nvSpPr>
          <p:cNvPr id="281" name="Google Shape;281;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300"/>
              <a:buFont typeface="Calibri"/>
              <a:buNone/>
            </a:pPr>
            <a:r>
              <a:rPr b="1" lang="en" u="sng"/>
              <a:t>Objectives</a:t>
            </a:r>
            <a:endParaRPr b="1" u="sng"/>
          </a:p>
        </p:txBody>
      </p:sp>
      <p:sp>
        <p:nvSpPr>
          <p:cNvPr id="115" name="Google Shape;115;p2"/>
          <p:cNvSpPr txBox="1"/>
          <p:nvPr>
            <p:ph idx="1" type="body"/>
          </p:nvPr>
        </p:nvSpPr>
        <p:spPr>
          <a:xfrm>
            <a:off x="375386" y="1369219"/>
            <a:ext cx="4754880" cy="3263504"/>
          </a:xfrm>
          <a:prstGeom prst="rect">
            <a:avLst/>
          </a:prstGeom>
          <a:noFill/>
          <a:ln>
            <a:noFill/>
          </a:ln>
        </p:spPr>
        <p:txBody>
          <a:bodyPr anchorCtr="0" anchor="t" bIns="45700" lIns="91425" spcFirstLastPara="1" rIns="91425" wrap="square" tIns="45700">
            <a:normAutofit lnSpcReduction="20000"/>
          </a:bodyPr>
          <a:lstStyle/>
          <a:p>
            <a:pPr indent="-285750" lvl="0" marL="285750" rtl="0" algn="l">
              <a:lnSpc>
                <a:spcPct val="90000"/>
              </a:lnSpc>
              <a:spcBef>
                <a:spcPts val="0"/>
              </a:spcBef>
              <a:spcAft>
                <a:spcPts val="0"/>
              </a:spcAft>
              <a:buClr>
                <a:schemeClr val="dk1"/>
              </a:buClr>
              <a:buSzPts val="1600"/>
              <a:buChar char="●"/>
            </a:pPr>
            <a:r>
              <a:rPr lang="en" sz="1600"/>
              <a:t>With the headway of the advanced image handling software and altering tools, a computerized picture can be effectively controlled. </a:t>
            </a:r>
            <a:endParaRPr/>
          </a:p>
          <a:p>
            <a:pPr indent="-285750" lvl="0" marL="285750" rtl="0" algn="l">
              <a:lnSpc>
                <a:spcPct val="90000"/>
              </a:lnSpc>
              <a:spcBef>
                <a:spcPts val="2350"/>
              </a:spcBef>
              <a:spcAft>
                <a:spcPts val="0"/>
              </a:spcAft>
              <a:buClr>
                <a:schemeClr val="dk1"/>
              </a:buClr>
              <a:buSzPts val="1600"/>
              <a:buChar char="●"/>
            </a:pPr>
            <a:r>
              <a:rPr lang="en" sz="1600"/>
              <a:t>The identification of image manipulation is vital in light of the fact that an image can be utilized as legitimate confirmation, in crime scene investigation, and in numerous different fields. </a:t>
            </a:r>
            <a:endParaRPr/>
          </a:p>
          <a:p>
            <a:pPr indent="-285750" lvl="0" marL="285750" rtl="0" algn="l">
              <a:lnSpc>
                <a:spcPct val="90000"/>
              </a:lnSpc>
              <a:spcBef>
                <a:spcPts val="2350"/>
              </a:spcBef>
              <a:spcAft>
                <a:spcPts val="0"/>
              </a:spcAft>
              <a:buClr>
                <a:schemeClr val="dk1"/>
              </a:buClr>
              <a:buSzPts val="1600"/>
              <a:buChar char="●"/>
            </a:pPr>
            <a:r>
              <a:rPr lang="en" sz="1600"/>
              <a:t>The image forgery detection techniques intend to confirm the credibility of computerized pictures with no prior information about the original image.</a:t>
            </a:r>
            <a:endParaRPr/>
          </a:p>
          <a:p>
            <a:pPr indent="-82550" lvl="0" marL="171450" rtl="0" algn="l">
              <a:lnSpc>
                <a:spcPct val="90000"/>
              </a:lnSpc>
              <a:spcBef>
                <a:spcPts val="2350"/>
              </a:spcBef>
              <a:spcAft>
                <a:spcPts val="1200"/>
              </a:spcAft>
              <a:buClr>
                <a:schemeClr val="dk1"/>
              </a:buClr>
              <a:buSzPts val="1400"/>
              <a:buNone/>
            </a:pPr>
            <a:r>
              <a:t/>
            </a:r>
            <a:endParaRPr sz="1400"/>
          </a:p>
        </p:txBody>
      </p:sp>
      <p:pic>
        <p:nvPicPr>
          <p:cNvPr id="116" name="Google Shape;116;p2"/>
          <p:cNvPicPr preferRelativeResize="0"/>
          <p:nvPr/>
        </p:nvPicPr>
        <p:blipFill rotWithShape="1">
          <a:blip r:embed="rId3">
            <a:alphaModFix/>
          </a:blip>
          <a:srcRect b="0" l="0" r="0" t="0"/>
          <a:stretch/>
        </p:blipFill>
        <p:spPr>
          <a:xfrm>
            <a:off x="5079727" y="1499034"/>
            <a:ext cx="3977645" cy="2495449"/>
          </a:xfrm>
          <a:prstGeom prst="rect">
            <a:avLst/>
          </a:prstGeom>
          <a:noFill/>
          <a:ln>
            <a:noFill/>
          </a:ln>
        </p:spPr>
      </p:pic>
      <p:pic>
        <p:nvPicPr>
          <p:cNvPr id="117" name="Google Shape;117;p2"/>
          <p:cNvPicPr preferRelativeResize="0"/>
          <p:nvPr/>
        </p:nvPicPr>
        <p:blipFill rotWithShape="1">
          <a:blip r:embed="rId4">
            <a:alphaModFix/>
          </a:blip>
          <a:srcRect b="0" l="0" r="0" t="0"/>
          <a:stretch/>
        </p:blipFill>
        <p:spPr>
          <a:xfrm>
            <a:off x="8172458" y="0"/>
            <a:ext cx="971548" cy="819148"/>
          </a:xfrm>
          <a:prstGeom prst="rect">
            <a:avLst/>
          </a:prstGeom>
          <a:noFill/>
          <a:ln>
            <a:noFill/>
          </a:ln>
        </p:spPr>
      </p:pic>
      <p:sp>
        <p:nvSpPr>
          <p:cNvPr id="118" name="Google Shape;118;p2"/>
          <p:cNvSpPr txBox="1"/>
          <p:nvPr>
            <p:ph idx="12" type="sldNum"/>
          </p:nvPr>
        </p:nvSpPr>
        <p:spPr>
          <a:xfrm>
            <a:off x="6457950" y="4767263"/>
            <a:ext cx="20574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311700" y="256175"/>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rgbClr val="1E4E79"/>
              </a:buClr>
              <a:buSzPts val="3111"/>
              <a:buFont typeface="Calibri"/>
              <a:buNone/>
            </a:pPr>
            <a:r>
              <a:rPr lang="en" u="sng">
                <a:solidFill>
                  <a:srgbClr val="1E4E79"/>
                </a:solidFill>
              </a:rPr>
              <a:t>Types of Image Forgery</a:t>
            </a:r>
            <a:endParaRPr u="sng">
              <a:solidFill>
                <a:srgbClr val="1E4E79"/>
              </a:solidFill>
            </a:endParaRPr>
          </a:p>
        </p:txBody>
      </p:sp>
      <p:pic>
        <p:nvPicPr>
          <p:cNvPr id="124" name="Google Shape;124;p3"/>
          <p:cNvPicPr preferRelativeResize="0"/>
          <p:nvPr/>
        </p:nvPicPr>
        <p:blipFill rotWithShape="1">
          <a:blip r:embed="rId3">
            <a:alphaModFix/>
          </a:blip>
          <a:srcRect b="0" l="0" r="0" t="0"/>
          <a:stretch/>
        </p:blipFill>
        <p:spPr>
          <a:xfrm>
            <a:off x="1061538" y="955375"/>
            <a:ext cx="7020925" cy="3981800"/>
          </a:xfrm>
          <a:prstGeom prst="rect">
            <a:avLst/>
          </a:prstGeom>
          <a:noFill/>
          <a:ln>
            <a:noFill/>
          </a:ln>
        </p:spPr>
      </p:pic>
      <p:pic>
        <p:nvPicPr>
          <p:cNvPr id="125" name="Google Shape;125;p3"/>
          <p:cNvPicPr preferRelativeResize="0"/>
          <p:nvPr/>
        </p:nvPicPr>
        <p:blipFill rotWithShape="1">
          <a:blip r:embed="rId4">
            <a:alphaModFix/>
          </a:blip>
          <a:srcRect b="0" l="0" r="0" t="0"/>
          <a:stretch/>
        </p:blipFill>
        <p:spPr>
          <a:xfrm>
            <a:off x="8326012" y="49650"/>
            <a:ext cx="756738" cy="779215"/>
          </a:xfrm>
          <a:prstGeom prst="rect">
            <a:avLst/>
          </a:prstGeom>
          <a:noFill/>
          <a:ln>
            <a:noFill/>
          </a:ln>
        </p:spPr>
      </p:pic>
      <p:sp>
        <p:nvSpPr>
          <p:cNvPr id="126" name="Google Shape;126;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3">
            <a:alphaModFix/>
          </a:blip>
          <a:srcRect b="0" l="0" r="0" t="0"/>
          <a:stretch/>
        </p:blipFill>
        <p:spPr>
          <a:xfrm>
            <a:off x="776275" y="698156"/>
            <a:ext cx="7785165" cy="3991831"/>
          </a:xfrm>
          <a:prstGeom prst="rect">
            <a:avLst/>
          </a:prstGeom>
          <a:noFill/>
          <a:ln>
            <a:noFill/>
          </a:ln>
        </p:spPr>
      </p:pic>
      <p:pic>
        <p:nvPicPr>
          <p:cNvPr id="132" name="Google Shape;132;p4"/>
          <p:cNvPicPr preferRelativeResize="0"/>
          <p:nvPr/>
        </p:nvPicPr>
        <p:blipFill rotWithShape="1">
          <a:blip r:embed="rId4">
            <a:alphaModFix/>
          </a:blip>
          <a:srcRect b="0" l="0" r="0" t="0"/>
          <a:stretch/>
        </p:blipFill>
        <p:spPr>
          <a:xfrm>
            <a:off x="8215325" y="91850"/>
            <a:ext cx="857225" cy="882675"/>
          </a:xfrm>
          <a:prstGeom prst="rect">
            <a:avLst/>
          </a:prstGeom>
          <a:noFill/>
          <a:ln>
            <a:noFill/>
          </a:ln>
        </p:spPr>
      </p:pic>
      <p:sp>
        <p:nvSpPr>
          <p:cNvPr id="133" name="Google Shape;133;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aphicFrame>
        <p:nvGraphicFramePr>
          <p:cNvPr id="138" name="Google Shape;138;g1309c584c96_0_1"/>
          <p:cNvGraphicFramePr/>
          <p:nvPr/>
        </p:nvGraphicFramePr>
        <p:xfrm>
          <a:off x="304801" y="805812"/>
          <a:ext cx="3000000" cy="3000000"/>
        </p:xfrm>
        <a:graphic>
          <a:graphicData uri="http://schemas.openxmlformats.org/drawingml/2006/table">
            <a:tbl>
              <a:tblPr bandRow="1" firstRow="1">
                <a:noFill/>
                <a:tableStyleId>{28C377CB-F82B-4238-A4C4-68D6A0C28A9F}</a:tableStyleId>
              </a:tblPr>
              <a:tblGrid>
                <a:gridCol w="1506275"/>
                <a:gridCol w="1506275"/>
                <a:gridCol w="1732225"/>
                <a:gridCol w="2636000"/>
                <a:gridCol w="1054400"/>
              </a:tblGrid>
              <a:tr h="470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Paper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Method Used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Forgery Detection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Characteristics/ Research Gap</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Year</a:t>
                      </a:r>
                      <a:endParaRPr sz="1400" u="none" cap="none" strike="noStrike"/>
                    </a:p>
                  </a:txBody>
                  <a:tcPr marT="45725" marB="45725" marR="91450" marL="91450"/>
                </a:tc>
              </a:tr>
              <a:tr h="1903700">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Deep Learning Local Descriptor for Image Splicing Detection and Localization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Convolutional Neural Network (CNN)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Image splice detection and localization scheme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is highly accurate and robust to image compression (JPEG). The disadvantage is very high complexity.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2020</a:t>
                      </a:r>
                      <a:endParaRPr sz="1400" u="none" cap="none" strike="noStrike"/>
                    </a:p>
                  </a:txBody>
                  <a:tcPr marT="45725" marB="45725" marR="91450" marL="91450"/>
                </a:tc>
              </a:tr>
              <a:tr h="392575">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Splicing Detection using Deep Residual Network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Using CNN and support vector machine, K nearest neighbor and Naïve Bayes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Detecting Spliced image forgery</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Has good accuracy and ability to find the location of the forgery region. But it does not work well for copy-move image forgery and requires a system with high performance to handle this algorithm.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2019</a:t>
                      </a:r>
                      <a:endParaRPr sz="1400" u="none" cap="none" strike="noStrike"/>
                    </a:p>
                  </a:txBody>
                  <a:tcPr marT="45725" marB="45725" marR="91450" marL="91450"/>
                </a:tc>
              </a:tr>
            </a:tbl>
          </a:graphicData>
        </a:graphic>
      </p:graphicFrame>
      <p:sp>
        <p:nvSpPr>
          <p:cNvPr id="139" name="Google Shape;139;g1309c584c96_0_1"/>
          <p:cNvSpPr txBox="1"/>
          <p:nvPr/>
        </p:nvSpPr>
        <p:spPr>
          <a:xfrm>
            <a:off x="588775" y="177750"/>
            <a:ext cx="777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LITERATURE SURVEY</a:t>
            </a:r>
            <a:endParaRPr b="0" i="0" sz="1400" u="none" cap="none" strike="noStrike">
              <a:solidFill>
                <a:srgbClr val="000000"/>
              </a:solidFill>
              <a:latin typeface="Lato"/>
              <a:ea typeface="Lato"/>
              <a:cs typeface="Lato"/>
              <a:sym typeface="Lato"/>
            </a:endParaRPr>
          </a:p>
        </p:txBody>
      </p:sp>
      <p:sp>
        <p:nvSpPr>
          <p:cNvPr id="140" name="Google Shape;140;g1309c584c96_0_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aphicFrame>
        <p:nvGraphicFramePr>
          <p:cNvPr id="145" name="Google Shape;145;g1309c584c96_0_10"/>
          <p:cNvGraphicFramePr/>
          <p:nvPr/>
        </p:nvGraphicFramePr>
        <p:xfrm>
          <a:off x="228600" y="640338"/>
          <a:ext cx="3000000" cy="3000000"/>
        </p:xfrm>
        <a:graphic>
          <a:graphicData uri="http://schemas.openxmlformats.org/drawingml/2006/table">
            <a:tbl>
              <a:tblPr bandRow="1" firstRow="1">
                <a:noFill/>
                <a:tableStyleId>{28C377CB-F82B-4238-A4C4-68D6A0C28A9F}</a:tableStyleId>
              </a:tblPr>
              <a:tblGrid>
                <a:gridCol w="1828800"/>
                <a:gridCol w="1333375"/>
                <a:gridCol w="1732225"/>
                <a:gridCol w="2636000"/>
                <a:gridCol w="1232575"/>
              </a:tblGrid>
              <a:tr h="470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Paper Name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Method Used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Forgery Detection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Characteristics/ Research Gap</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Year</a:t>
                      </a:r>
                      <a:endParaRPr sz="1400" u="none" cap="none" strike="noStrike"/>
                    </a:p>
                  </a:txBody>
                  <a:tcPr marT="45725" marB="45725" marR="91450" marL="91450"/>
                </a:tc>
              </a:tr>
              <a:tr h="1765675">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splicing forgery detection combining coarse to refined convolutional neural network and adaptive clustering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Convolutional neural network (C2RNet) and diluted adaptive Clustering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Detect Spliced image forgery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decreases the time and complexity. One of the disadvantages of this method is poorer in Recall than many other comparison algorithms.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2019</a:t>
                      </a:r>
                      <a:endParaRPr sz="1400" u="none" cap="none" strike="noStrike"/>
                    </a:p>
                  </a:txBody>
                  <a:tcPr marT="45725" marB="45725" marR="91450" marL="91450"/>
                </a:tc>
              </a:tr>
              <a:tr h="1903700">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review paper on digital image forgery detection techniques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Detection image forgery using a pixel based algorithm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Detection Copy-move and splicing image forgery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This method has good accuracy and high reliability. On the other side, this method needs more time and has less accuracy to detect forgery from the noisy image.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2017</a:t>
                      </a:r>
                      <a:endParaRPr sz="1400" u="none" cap="none" strike="noStrike"/>
                    </a:p>
                  </a:txBody>
                  <a:tcPr marT="45725" marB="45725" marR="91450" marL="91450"/>
                </a:tc>
              </a:tr>
            </a:tbl>
          </a:graphicData>
        </a:graphic>
      </p:graphicFrame>
      <p:sp>
        <p:nvSpPr>
          <p:cNvPr id="146" name="Google Shape;146;g1309c584c96_0_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1219917abe_1_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
              <a:t>Problem Statement</a:t>
            </a:r>
            <a:endParaRPr/>
          </a:p>
        </p:txBody>
      </p:sp>
      <p:sp>
        <p:nvSpPr>
          <p:cNvPr id="152" name="Google Shape;152;g11219917abe_1_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750"/>
              </a:spcBef>
              <a:spcAft>
                <a:spcPts val="1200"/>
              </a:spcAft>
              <a:buSzPts val="1800"/>
              <a:buNone/>
            </a:pPr>
            <a:r>
              <a:rPr lang="en" sz="1700"/>
              <a:t>To design a system to detect a passive type of image forgery, copy move forgery, using various keypoint based method like SIFT and SURF and Saving the results by highlighting the forged areas. </a:t>
            </a:r>
            <a:endParaRPr sz="1700"/>
          </a:p>
        </p:txBody>
      </p:sp>
      <p:pic>
        <p:nvPicPr>
          <p:cNvPr id="153" name="Google Shape;153;g11219917abe_1_5"/>
          <p:cNvPicPr preferRelativeResize="0"/>
          <p:nvPr/>
        </p:nvPicPr>
        <p:blipFill rotWithShape="1">
          <a:blip r:embed="rId3">
            <a:alphaModFix/>
          </a:blip>
          <a:srcRect b="0" l="0" r="0" t="0"/>
          <a:stretch/>
        </p:blipFill>
        <p:spPr>
          <a:xfrm>
            <a:off x="2166925" y="2660938"/>
            <a:ext cx="4810125" cy="1971675"/>
          </a:xfrm>
          <a:prstGeom prst="rect">
            <a:avLst/>
          </a:prstGeom>
          <a:noFill/>
          <a:ln>
            <a:noFill/>
          </a:ln>
        </p:spPr>
      </p:pic>
      <p:pic>
        <p:nvPicPr>
          <p:cNvPr id="154" name="Google Shape;154;g11219917abe_1_5"/>
          <p:cNvPicPr preferRelativeResize="0"/>
          <p:nvPr/>
        </p:nvPicPr>
        <p:blipFill rotWithShape="1">
          <a:blip r:embed="rId4">
            <a:alphaModFix/>
          </a:blip>
          <a:srcRect b="0" l="0" r="0" t="0"/>
          <a:stretch/>
        </p:blipFill>
        <p:spPr>
          <a:xfrm>
            <a:off x="8172458" y="0"/>
            <a:ext cx="971548" cy="819148"/>
          </a:xfrm>
          <a:prstGeom prst="rect">
            <a:avLst/>
          </a:prstGeom>
          <a:noFill/>
          <a:ln>
            <a:noFill/>
          </a:ln>
        </p:spPr>
      </p:pic>
      <p:sp>
        <p:nvSpPr>
          <p:cNvPr id="155" name="Google Shape;155;g11219917abe_1_5"/>
          <p:cNvSpPr txBox="1"/>
          <p:nvPr>
            <p:ph idx="12" type="sldNum"/>
          </p:nvPr>
        </p:nvSpPr>
        <p:spPr>
          <a:xfrm>
            <a:off x="6457950" y="4767263"/>
            <a:ext cx="20574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888888"/>
              </a:buClr>
              <a:buSzPts val="900"/>
              <a:buFont typeface="Calibri"/>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372825" y="4554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rgbClr val="1E4E79"/>
              </a:buClr>
              <a:buSzPct val="119658"/>
              <a:buFont typeface="Calibri"/>
              <a:buNone/>
            </a:pPr>
            <a:r>
              <a:rPr b="1" lang="en" u="sng">
                <a:solidFill>
                  <a:srgbClr val="1E4E79"/>
                </a:solidFill>
              </a:rPr>
              <a:t>Proposed Method</a:t>
            </a:r>
            <a:endParaRPr b="1" u="sng">
              <a:solidFill>
                <a:srgbClr val="1E4E79"/>
              </a:solidFill>
            </a:endParaRPr>
          </a:p>
        </p:txBody>
      </p:sp>
      <p:sp>
        <p:nvSpPr>
          <p:cNvPr id="161" name="Google Shape;161;p9"/>
          <p:cNvSpPr txBox="1"/>
          <p:nvPr>
            <p:ph idx="1" type="body"/>
          </p:nvPr>
        </p:nvSpPr>
        <p:spPr>
          <a:xfrm>
            <a:off x="311700" y="1470674"/>
            <a:ext cx="8520600" cy="35784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1800"/>
              </a:spcBef>
              <a:spcAft>
                <a:spcPts val="0"/>
              </a:spcAft>
              <a:buClr>
                <a:srgbClr val="000000"/>
              </a:buClr>
              <a:buSzPts val="1800"/>
              <a:buNone/>
            </a:pPr>
            <a:r>
              <a:rPr lang="en" sz="1800">
                <a:solidFill>
                  <a:srgbClr val="000000"/>
                </a:solidFill>
                <a:latin typeface="Calibri"/>
                <a:ea typeface="Calibri"/>
                <a:cs typeface="Calibri"/>
                <a:sym typeface="Calibri"/>
              </a:rPr>
              <a:t>Our project aims at employing different approaches to detect Copy-Move Forgery. We plan to employ different Key Point based methods such as Scale Invariant Feature Transform (SIFT) and Speeded Up Robust Features (SURF) for feature extraction. We further plan use</a:t>
            </a:r>
            <a:r>
              <a:rPr lang="en" sz="1800">
                <a:solidFill>
                  <a:srgbClr val="57606A"/>
                </a:solidFill>
                <a:highlight>
                  <a:srgbClr val="FFFFFF"/>
                </a:highlight>
                <a:latin typeface="Calibri"/>
                <a:ea typeface="Calibri"/>
                <a:cs typeface="Calibri"/>
                <a:sym typeface="Calibri"/>
              </a:rPr>
              <a:t>. </a:t>
            </a:r>
            <a:r>
              <a:rPr lang="en" sz="1800">
                <a:solidFill>
                  <a:srgbClr val="000000"/>
                </a:solidFill>
                <a:latin typeface="Calibri"/>
                <a:ea typeface="Calibri"/>
                <a:cs typeface="Calibri"/>
                <a:sym typeface="Calibri"/>
              </a:rPr>
              <a:t>Random Sample Consensus (RANSAC) algorithm to localize the forged regions which is compatible with both SIFT and SURF and to remove wrong matches thus giving our model better accuracy. </a:t>
            </a:r>
            <a:endParaRPr sz="1800">
              <a:solidFill>
                <a:srgbClr val="000000"/>
              </a:solidFill>
              <a:latin typeface="Calibri"/>
              <a:ea typeface="Calibri"/>
              <a:cs typeface="Calibri"/>
              <a:sym typeface="Calibri"/>
            </a:endParaRPr>
          </a:p>
          <a:p>
            <a:pPr indent="0" lvl="0" marL="228600" rtl="0" algn="l">
              <a:lnSpc>
                <a:spcPct val="100000"/>
              </a:lnSpc>
              <a:spcBef>
                <a:spcPts val="1800"/>
              </a:spcBef>
              <a:spcAft>
                <a:spcPts val="0"/>
              </a:spcAft>
              <a:buClr>
                <a:srgbClr val="000000"/>
              </a:buClr>
              <a:buSzPts val="1800"/>
              <a:buNone/>
            </a:pPr>
            <a:r>
              <a:rPr lang="en" sz="1800">
                <a:solidFill>
                  <a:srgbClr val="000000"/>
                </a:solidFill>
                <a:latin typeface="Calibri"/>
                <a:ea typeface="Calibri"/>
                <a:cs typeface="Calibri"/>
                <a:sym typeface="Calibri"/>
              </a:rPr>
              <a:t>Our project will allow the user to input an image in which they want to detect forgeries. They will further be given an option of selecting which method they want to employ for CMFD. The model will then detect and highlight the forged areas. The user can then upload another image or close the program.</a:t>
            </a:r>
            <a:endParaRPr sz="1800">
              <a:solidFill>
                <a:srgbClr val="000000"/>
              </a:solidFill>
              <a:latin typeface="Calibri"/>
              <a:ea typeface="Calibri"/>
              <a:cs typeface="Calibri"/>
              <a:sym typeface="Calibri"/>
            </a:endParaRPr>
          </a:p>
        </p:txBody>
      </p:sp>
      <p:pic>
        <p:nvPicPr>
          <p:cNvPr id="162" name="Google Shape;162;p9"/>
          <p:cNvPicPr preferRelativeResize="0"/>
          <p:nvPr/>
        </p:nvPicPr>
        <p:blipFill rotWithShape="1">
          <a:blip r:embed="rId3">
            <a:alphaModFix/>
          </a:blip>
          <a:srcRect b="0" l="0" r="0" t="0"/>
          <a:stretch/>
        </p:blipFill>
        <p:spPr>
          <a:xfrm>
            <a:off x="8181975" y="0"/>
            <a:ext cx="962025" cy="990600"/>
          </a:xfrm>
          <a:prstGeom prst="rect">
            <a:avLst/>
          </a:prstGeom>
          <a:noFill/>
          <a:ln>
            <a:noFill/>
          </a:ln>
        </p:spPr>
      </p:pic>
      <p:sp>
        <p:nvSpPr>
          <p:cNvPr id="163" name="Google Shape;16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